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56" r:id="rId2"/>
    <p:sldId id="257" r:id="rId3"/>
    <p:sldId id="288" r:id="rId4"/>
    <p:sldId id="270" r:id="rId5"/>
    <p:sldId id="271" r:id="rId6"/>
    <p:sldId id="272" r:id="rId7"/>
    <p:sldId id="273" r:id="rId8"/>
    <p:sldId id="274" r:id="rId9"/>
    <p:sldId id="277" r:id="rId10"/>
    <p:sldId id="278" r:id="rId11"/>
    <p:sldId id="275" r:id="rId12"/>
    <p:sldId id="276" r:id="rId13"/>
    <p:sldId id="283" r:id="rId14"/>
    <p:sldId id="284" r:id="rId15"/>
    <p:sldId id="285" r:id="rId16"/>
    <p:sldId id="286" r:id="rId17"/>
    <p:sldId id="287"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96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78" y="-1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0EB2F8-B7E2-4E2E-92F8-F001AA08824C}" type="datetimeFigureOut">
              <a:rPr lang="zh-CN" altLang="en-US" smtClean="0"/>
              <a:pPr/>
              <a:t>2017/5/31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FD6CB9-EBCC-49D8-9B03-5AD317578787}" type="slidenum">
              <a:rPr lang="zh-CN" altLang="en-US" smtClean="0"/>
              <a:pPr/>
              <a:t>‹#›</a:t>
            </a:fld>
            <a:endParaRPr lang="zh-CN" altLang="en-US"/>
          </a:p>
        </p:txBody>
      </p:sp>
    </p:spTree>
    <p:extLst>
      <p:ext uri="{BB962C8B-B14F-4D97-AF65-F5344CB8AC3E}">
        <p14:creationId xmlns:p14="http://schemas.microsoft.com/office/powerpoint/2010/main" val="3186442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3434" cy="6858000"/>
          </a:xfrm>
          <a:prstGeom prst="rect">
            <a:avLst/>
          </a:prstGeom>
        </p:spPr>
      </p:pic>
      <p:sp>
        <p:nvSpPr>
          <p:cNvPr id="2" name="标题 1"/>
          <p:cNvSpPr>
            <a:spLocks noGrp="1"/>
          </p:cNvSpPr>
          <p:nvPr>
            <p:ph type="ctrTitle"/>
          </p:nvPr>
        </p:nvSpPr>
        <p:spPr>
          <a:xfrm>
            <a:off x="1524000" y="1122363"/>
            <a:ext cx="9144000" cy="2387600"/>
          </a:xfrm>
        </p:spPr>
        <p:txBody>
          <a:bodyPr anchor="b">
            <a:normAutofit/>
          </a:bodyPr>
          <a:lstStyle>
            <a:lvl1pPr algn="ctr">
              <a:defRPr sz="5400">
                <a:solidFill>
                  <a:schemeClr val="bg1"/>
                </a:solidFill>
              </a:defRPr>
            </a:lvl1pPr>
          </a:lstStyle>
          <a:p>
            <a:r>
              <a:rPr lang="zh-CN" altLang="en-US" dirty="0"/>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p>
        </p:txBody>
      </p:sp>
      <p:sp>
        <p:nvSpPr>
          <p:cNvPr id="4" name="日期占位符 3"/>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12193432" cy="6858000"/>
          </a:xfrm>
          <a:prstGeom prst="rect">
            <a:avLst/>
          </a:prstGeom>
          <a:ln>
            <a:noFill/>
          </a:ln>
        </p:spPr>
      </p:pic>
      <p:sp>
        <p:nvSpPr>
          <p:cNvPr id="2" name="标题 1"/>
          <p:cNvSpPr>
            <a:spLocks noGrp="1"/>
          </p:cNvSpPr>
          <p:nvPr>
            <p:ph type="title"/>
          </p:nvPr>
        </p:nvSpPr>
        <p:spPr>
          <a:xfrm>
            <a:off x="838200" y="963679"/>
            <a:ext cx="10515600" cy="727009"/>
          </a:xfrm>
        </p:spPr>
        <p:txBody>
          <a:bodyPr/>
          <a:lstStyle/>
          <a:p>
            <a:r>
              <a:rPr lang="zh-CN" altLang="en-US" dirty="0"/>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A296B4D-60ED-4847-885C-B828A746F60C}"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268757-2FC8-4FE4-8F7C-5BA6ED492C7B}" type="slidenum">
              <a:rPr lang="zh-CN" altLang="en-US" smtClean="0"/>
              <a:pPr/>
              <a:t>‹#›</a:t>
            </a:fld>
            <a:endParaRPr lang="zh-CN" alt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12193432" cy="6857999"/>
          </a:xfrm>
          <a:prstGeom prst="rect">
            <a:avLst/>
          </a:prstGeom>
          <a:ln>
            <a:noFill/>
          </a:ln>
        </p:spPr>
      </p:pic>
      <p:sp>
        <p:nvSpPr>
          <p:cNvPr id="2" name="标题 1"/>
          <p:cNvSpPr>
            <a:spLocks noGrp="1"/>
          </p:cNvSpPr>
          <p:nvPr>
            <p:ph type="title"/>
          </p:nvPr>
        </p:nvSpPr>
        <p:spPr>
          <a:xfrm>
            <a:off x="838200" y="963679"/>
            <a:ext cx="10515600" cy="727009"/>
          </a:xfrm>
        </p:spPr>
        <p:txBody>
          <a:bodyPr/>
          <a:lstStyle>
            <a:lvl1pPr>
              <a:defRPr>
                <a:solidFill>
                  <a:srgbClr val="C8965B"/>
                </a:solidFill>
              </a:defRPr>
            </a:lvl1pPr>
          </a:lstStyle>
          <a:p>
            <a:r>
              <a:rPr lang="zh-CN" altLang="en-US" dirty="0"/>
              <a:t>单击此处编辑母版标题样式</a:t>
            </a:r>
          </a:p>
        </p:txBody>
      </p:sp>
      <p:sp>
        <p:nvSpPr>
          <p:cNvPr id="3" name="内容占位符 2"/>
          <p:cNvSpPr>
            <a:spLocks noGrp="1"/>
          </p:cNvSpPr>
          <p:nvPr>
            <p:ph idx="1" hasCustomPrompt="1"/>
          </p:nvPr>
        </p:nvSpPr>
        <p:spPr/>
        <p:txBody>
          <a:bodyPr/>
          <a:lstStyle>
            <a:lvl1pPr>
              <a:defRPr>
                <a:solidFill>
                  <a:srgbClr val="C8965B"/>
                </a:solidFill>
              </a:defRPr>
            </a:lvl1pPr>
            <a:lvl2pPr>
              <a:defRPr>
                <a:solidFill>
                  <a:srgbClr val="C8965B"/>
                </a:solidFill>
              </a:defRPr>
            </a:lvl2pPr>
            <a:lvl3pPr>
              <a:defRPr>
                <a:solidFill>
                  <a:srgbClr val="C8965B"/>
                </a:solidFill>
              </a:defRPr>
            </a:lvl3pPr>
            <a:lvl4pPr>
              <a:defRPr>
                <a:solidFill>
                  <a:srgbClr val="C8965B"/>
                </a:solidFill>
              </a:defRPr>
            </a:lvl4pPr>
            <a:lvl5pPr>
              <a:defRPr>
                <a:solidFill>
                  <a:srgbClr val="C8965B"/>
                </a:solidFill>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A296B4D-60ED-4847-885C-B828A746F60C}"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268757-2FC8-4FE4-8F7C-5BA6ED492C7B}" type="slidenum">
              <a:rPr lang="zh-CN" altLang="en-US" smtClean="0"/>
              <a:pPr/>
              <a:t>‹#›</a:t>
            </a:fld>
            <a:endParaRPr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12193431" cy="6857999"/>
          </a:xfrm>
          <a:prstGeom prst="rect">
            <a:avLst/>
          </a:prstGeom>
          <a:ln>
            <a:noFill/>
          </a:ln>
        </p:spPr>
      </p:pic>
      <p:sp>
        <p:nvSpPr>
          <p:cNvPr id="2" name="标题 1"/>
          <p:cNvSpPr>
            <a:spLocks noGrp="1"/>
          </p:cNvSpPr>
          <p:nvPr>
            <p:ph type="title"/>
          </p:nvPr>
        </p:nvSpPr>
        <p:spPr>
          <a:xfrm>
            <a:off x="4106585" y="2042342"/>
            <a:ext cx="6814653" cy="727009"/>
          </a:xfrm>
        </p:spPr>
        <p:txBody>
          <a:bodyPr/>
          <a:lstStyle>
            <a:lvl1pPr algn="r">
              <a:defRPr>
                <a:solidFill>
                  <a:srgbClr val="C8965B"/>
                </a:solidFill>
              </a:defRPr>
            </a:lvl1pPr>
          </a:lstStyle>
          <a:p>
            <a:r>
              <a:rPr lang="zh-CN" altLang="en-US" dirty="0"/>
              <a:t>单击此处编辑母版标题样式</a:t>
            </a:r>
          </a:p>
        </p:txBody>
      </p:sp>
      <p:sp>
        <p:nvSpPr>
          <p:cNvPr id="3" name="内容占位符 2"/>
          <p:cNvSpPr>
            <a:spLocks noGrp="1"/>
          </p:cNvSpPr>
          <p:nvPr>
            <p:ph idx="1" hasCustomPrompt="1"/>
          </p:nvPr>
        </p:nvSpPr>
        <p:spPr>
          <a:xfrm>
            <a:off x="4106586" y="2973169"/>
            <a:ext cx="6814653" cy="1642636"/>
          </a:xfrm>
        </p:spPr>
        <p:txBody>
          <a:bodyPr/>
          <a:lstStyle>
            <a:lvl1pPr algn="r">
              <a:defRPr>
                <a:solidFill>
                  <a:srgbClr val="C8965B"/>
                </a:solidFill>
              </a:defRPr>
            </a:lvl1pPr>
            <a:lvl2pPr algn="r">
              <a:defRPr>
                <a:solidFill>
                  <a:srgbClr val="C8965B"/>
                </a:solidFill>
              </a:defRPr>
            </a:lvl2pPr>
            <a:lvl3pPr algn="r">
              <a:defRPr>
                <a:solidFill>
                  <a:srgbClr val="C8965B"/>
                </a:solidFill>
              </a:defRPr>
            </a:lvl3pPr>
            <a:lvl4pPr algn="r">
              <a:defRPr>
                <a:solidFill>
                  <a:srgbClr val="C8965B"/>
                </a:solidFill>
              </a:defRPr>
            </a:lvl4pPr>
            <a:lvl5pPr algn="r">
              <a:defRPr>
                <a:solidFill>
                  <a:srgbClr val="C8965B"/>
                </a:solidFill>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A296B4D-60ED-4847-885C-B828A746F60C}"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268757-2FC8-4FE4-8F7C-5BA6ED492C7B}" type="slidenum">
              <a:rPr lang="zh-CN" altLang="en-US" smtClean="0"/>
              <a:pPr/>
              <a:t>‹#›</a:t>
            </a:fld>
            <a:endParaRPr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12193431" cy="6857998"/>
          </a:xfrm>
          <a:prstGeom prst="rect">
            <a:avLst/>
          </a:prstGeom>
          <a:ln>
            <a:noFill/>
          </a:ln>
        </p:spPr>
      </p:pic>
      <p:sp>
        <p:nvSpPr>
          <p:cNvPr id="4" name="日期占位符 3"/>
          <p:cNvSpPr>
            <a:spLocks noGrp="1"/>
          </p:cNvSpPr>
          <p:nvPr>
            <p:ph type="dt" sz="half" idx="10"/>
          </p:nvPr>
        </p:nvSpPr>
        <p:spPr/>
        <p:txBody>
          <a:bodyPr/>
          <a:lstStyle/>
          <a:p>
            <a:fld id="{7A296B4D-60ED-4847-885C-B828A746F60C}"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268757-2FC8-4FE4-8F7C-5BA6ED492C7B}" type="slidenum">
              <a:rPr lang="zh-CN" altLang="en-US" smtClean="0"/>
              <a:pPr/>
              <a:t>‹#›</a:t>
            </a:fld>
            <a:endParaRPr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6226"/>
            <a:ext cx="12192000" cy="6857194"/>
          </a:xfrm>
          <a:prstGeom prst="rect">
            <a:avLst/>
          </a:prstGeom>
        </p:spPr>
      </p:pic>
      <p:sp>
        <p:nvSpPr>
          <p:cNvPr id="2" name="标题 1"/>
          <p:cNvSpPr>
            <a:spLocks noGrp="1"/>
          </p:cNvSpPr>
          <p:nvPr>
            <p:ph type="title"/>
          </p:nvPr>
        </p:nvSpPr>
        <p:spPr>
          <a:xfrm>
            <a:off x="838200" y="963679"/>
            <a:ext cx="10515600" cy="727009"/>
          </a:xfrm>
        </p:spPr>
        <p:txBody>
          <a:bodyPr/>
          <a:lstStyle/>
          <a:p>
            <a:r>
              <a:rPr lang="zh-CN" altLang="en-US" dirty="0"/>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A296B4D-60ED-4847-885C-B828A746F60C}" type="datetimeFigureOut">
              <a:rPr lang="zh-CN" altLang="en-US" smtClean="0"/>
              <a:pPr/>
              <a:t>2017/5/31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268757-2FC8-4FE4-8F7C-5BA6ED492C7B}" type="slidenum">
              <a:rPr lang="zh-CN" altLang="en-US" smtClean="0"/>
              <a:pPr/>
              <a:t>‹#›</a:t>
            </a:fld>
            <a:endParaRPr lang="zh-CN" altLang="en-US"/>
          </a:p>
        </p:txBody>
      </p:sp>
    </p:spTree>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A296B4D-60ED-4847-885C-B828A746F60C}"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268757-2FC8-4FE4-8F7C-5BA6ED492C7B}" type="slidenum">
              <a:rPr lang="zh-CN" altLang="en-US" smtClean="0"/>
              <a:pPr/>
              <a:t>‹#›</a:t>
            </a:fld>
            <a:endParaRPr lang="zh-CN" altLang="en-US"/>
          </a:p>
        </p:txBody>
      </p:sp>
    </p:spTree>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AB19064-D9A4-4469-B266-E6B5E6331BE8}" type="datetimeFigureOut">
              <a:rPr lang="zh-CN" altLang="en-US" smtClean="0"/>
              <a:pPr/>
              <a:t>2017/5/31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9EFCA8-4685-4D72-9793-08BF8EB4EF6F}" type="slidenum">
              <a:rPr lang="zh-CN" altLang="en-US" smtClean="0"/>
              <a:pPr/>
              <a:t>‹#›</a:t>
            </a:fld>
            <a:endParaRPr lang="zh-CN" alt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B19064-D9A4-4469-B266-E6B5E6331BE8}" type="datetimeFigureOut">
              <a:rPr lang="zh-CN" altLang="en-US" smtClean="0"/>
              <a:pPr/>
              <a:t>2017/5/31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EFCA8-4685-4D72-9793-08BF8EB4EF6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6.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6.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6.xml"/><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b="1" dirty="0" smtClean="0">
                <a:solidFill>
                  <a:srgbClr val="C8965B"/>
                </a:solidFill>
              </a:rPr>
              <a:t>唯恩旅学院招聘企宣</a:t>
            </a:r>
            <a:r>
              <a:rPr lang="en-US" altLang="zh-CN" b="1" dirty="0" smtClean="0">
                <a:solidFill>
                  <a:srgbClr val="C8965B"/>
                </a:solidFill>
              </a:rPr>
              <a:t>0519</a:t>
            </a:r>
            <a:endParaRPr lang="zh-CN" altLang="en-US" b="1" dirty="0">
              <a:solidFill>
                <a:srgbClr val="C8965B"/>
              </a:solidFill>
            </a:endParaRPr>
          </a:p>
        </p:txBody>
      </p:sp>
      <p:sp>
        <p:nvSpPr>
          <p:cNvPr id="4" name="副标题 2"/>
          <p:cNvSpPr txBox="1"/>
          <p:nvPr/>
        </p:nvSpPr>
        <p:spPr>
          <a:xfrm>
            <a:off x="1457498" y="3494116"/>
            <a:ext cx="9144000" cy="379615"/>
          </a:xfrm>
          <a:prstGeom prst="rect">
            <a:avLst/>
          </a:prstGeom>
        </p:spPr>
        <p:txBody>
          <a:bodyPr vert="horz" lIns="91440" tIns="45720" rIns="91440" bIns="45720" rtlCol="0">
            <a:normAutofit fontScale="9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000" kern="1200">
                <a:solidFill>
                  <a:schemeClr val="bg1"/>
                </a:solidFill>
                <a:latin typeface="微软雅黑" panose="020B0503020204020204" pitchFamily="34" charset="-122"/>
                <a:ea typeface="微软雅黑" panose="020B0503020204020204" pitchFamily="34" charset="-122"/>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微软雅黑" panose="020B0503020204020204" pitchFamily="34" charset="-122"/>
                <a:ea typeface="微软雅黑" panose="020B0503020204020204" pitchFamily="34" charset="-122"/>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微软雅黑" panose="020B0503020204020204" pitchFamily="34" charset="-122"/>
                <a:ea typeface="微软雅黑" panose="020B0503020204020204" pitchFamily="34" charset="-122"/>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微软雅黑" panose="020B0503020204020204" pitchFamily="34" charset="-122"/>
                <a:ea typeface="微软雅黑" panose="020B0503020204020204" pitchFamily="34" charset="-122"/>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微软雅黑" panose="020B0503020204020204" pitchFamily="34" charset="-122"/>
                <a:ea typeface="微软雅黑" panose="020B0503020204020204" pitchFamily="3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CN" altLang="en-US" sz="2400" b="1" dirty="0" smtClean="0">
                <a:solidFill>
                  <a:srgbClr val="C8965B"/>
                </a:solidFill>
              </a:rPr>
              <a:t>在旅学院，收获更棒的自己</a:t>
            </a:r>
            <a:endParaRPr lang="zh-CN" altLang="en-US" sz="2400" b="1" dirty="0">
              <a:solidFill>
                <a:srgbClr val="C8965B"/>
              </a:solidFill>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Desktop\tv-16x9\1-01.jpg"/>
          <p:cNvPicPr>
            <a:picLocks noChangeAspect="1" noChangeArrowheads="1"/>
          </p:cNvPicPr>
          <p:nvPr/>
        </p:nvPicPr>
        <p:blipFill>
          <a:blip r:embed="rId3" cstate="print"/>
          <a:srcRect/>
          <a:stretch>
            <a:fillRect/>
          </a:stretch>
        </p:blipFill>
        <p:spPr bwMode="auto">
          <a:xfrm>
            <a:off x="-3138" y="9702"/>
            <a:ext cx="12196690" cy="6859588"/>
          </a:xfrm>
          <a:prstGeom prst="rect">
            <a:avLst/>
          </a:prstGeom>
          <a:noFill/>
        </p:spPr>
      </p:pic>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943610" y="3524885"/>
            <a:ext cx="1352550" cy="491490"/>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a:latin typeface="黑体" panose="02010600030101010101" charset="-122"/>
                <a:ea typeface="黑体" panose="02010600030101010101" charset="-122"/>
              </a:rPr>
              <a:t>唯恩旅游</a:t>
            </a:r>
          </a:p>
        </p:txBody>
      </p:sp>
      <p:sp>
        <p:nvSpPr>
          <p:cNvPr id="5" name="圆角矩形 4"/>
          <p:cNvSpPr/>
          <p:nvPr/>
        </p:nvSpPr>
        <p:spPr>
          <a:xfrm>
            <a:off x="3552825" y="3420110"/>
            <a:ext cx="1566545" cy="5162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环球商旅</a:t>
            </a:r>
          </a:p>
        </p:txBody>
      </p:sp>
      <p:sp>
        <p:nvSpPr>
          <p:cNvPr id="6" name="圆角矩形 5"/>
          <p:cNvSpPr/>
          <p:nvPr/>
        </p:nvSpPr>
        <p:spPr>
          <a:xfrm>
            <a:off x="3552825" y="4486910"/>
            <a:ext cx="1567180" cy="5162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私人订制</a:t>
            </a:r>
          </a:p>
        </p:txBody>
      </p:sp>
      <p:sp>
        <p:nvSpPr>
          <p:cNvPr id="7" name="圆角矩形 6"/>
          <p:cNvSpPr/>
          <p:nvPr/>
        </p:nvSpPr>
        <p:spPr>
          <a:xfrm>
            <a:off x="3552825" y="5581015"/>
            <a:ext cx="1567815" cy="5162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唯恩游学</a:t>
            </a:r>
          </a:p>
        </p:txBody>
      </p:sp>
      <p:sp>
        <p:nvSpPr>
          <p:cNvPr id="8" name="圆角矩形 7"/>
          <p:cNvSpPr/>
          <p:nvPr/>
        </p:nvSpPr>
        <p:spPr>
          <a:xfrm>
            <a:off x="6469380" y="2633345"/>
            <a:ext cx="1447800"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营销品宣部</a:t>
            </a:r>
          </a:p>
        </p:txBody>
      </p:sp>
      <p:sp>
        <p:nvSpPr>
          <p:cNvPr id="9" name="圆角矩形 8"/>
          <p:cNvSpPr/>
          <p:nvPr/>
        </p:nvSpPr>
        <p:spPr>
          <a:xfrm>
            <a:off x="6469380" y="1943100"/>
            <a:ext cx="1447800" cy="45021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教学部</a:t>
            </a:r>
          </a:p>
        </p:txBody>
      </p:sp>
      <p:sp>
        <p:nvSpPr>
          <p:cNvPr id="10" name="圆角矩形 9"/>
          <p:cNvSpPr/>
          <p:nvPr/>
        </p:nvSpPr>
        <p:spPr>
          <a:xfrm>
            <a:off x="6468745" y="1244600"/>
            <a:ext cx="1448435" cy="42481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产品部</a:t>
            </a:r>
          </a:p>
        </p:txBody>
      </p:sp>
      <p:sp>
        <p:nvSpPr>
          <p:cNvPr id="11" name="圆角矩形 10"/>
          <p:cNvSpPr/>
          <p:nvPr/>
        </p:nvSpPr>
        <p:spPr>
          <a:xfrm>
            <a:off x="6468110" y="537845"/>
            <a:ext cx="1448435" cy="411480"/>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anose="02010600030101010101" charset="-122"/>
                <a:ea typeface="黑体" panose="02010600030101010101" charset="-122"/>
              </a:rPr>
              <a:t>旅学总院</a:t>
            </a:r>
            <a:endParaRPr lang="zh-CN" altLang="en-US" dirty="0">
              <a:latin typeface="黑体" panose="02010600030101010101" charset="-122"/>
              <a:ea typeface="黑体" panose="02010600030101010101" charset="-122"/>
            </a:endParaRPr>
          </a:p>
        </p:txBody>
      </p:sp>
      <p:sp>
        <p:nvSpPr>
          <p:cNvPr id="12" name="圆角矩形 11"/>
          <p:cNvSpPr/>
          <p:nvPr/>
        </p:nvSpPr>
        <p:spPr>
          <a:xfrm>
            <a:off x="9189085" y="471170"/>
            <a:ext cx="151574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呼市旅学院</a:t>
            </a:r>
          </a:p>
        </p:txBody>
      </p:sp>
      <p:sp>
        <p:nvSpPr>
          <p:cNvPr id="13" name="圆角矩形 12"/>
          <p:cNvSpPr/>
          <p:nvPr/>
        </p:nvSpPr>
        <p:spPr>
          <a:xfrm>
            <a:off x="9189085" y="1047115"/>
            <a:ext cx="151574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天津旅学院</a:t>
            </a:r>
          </a:p>
        </p:txBody>
      </p:sp>
      <p:sp>
        <p:nvSpPr>
          <p:cNvPr id="14" name="圆角矩形 13"/>
          <p:cNvSpPr/>
          <p:nvPr/>
        </p:nvSpPr>
        <p:spPr>
          <a:xfrm>
            <a:off x="9189085" y="1602740"/>
            <a:ext cx="151574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anose="02010600030101010101" charset="-122"/>
                <a:ea typeface="黑体" panose="02010600030101010101" charset="-122"/>
              </a:rPr>
              <a:t>青岛旅学院</a:t>
            </a:r>
            <a:endParaRPr lang="zh-CN" altLang="en-US" dirty="0">
              <a:latin typeface="黑体" panose="02010600030101010101" charset="-122"/>
              <a:ea typeface="黑体" panose="02010600030101010101" charset="-122"/>
            </a:endParaRPr>
          </a:p>
        </p:txBody>
      </p:sp>
      <p:sp>
        <p:nvSpPr>
          <p:cNvPr id="15" name="圆角矩形 14"/>
          <p:cNvSpPr/>
          <p:nvPr/>
        </p:nvSpPr>
        <p:spPr>
          <a:xfrm>
            <a:off x="9189085" y="2162810"/>
            <a:ext cx="151574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西安旅学院</a:t>
            </a:r>
          </a:p>
        </p:txBody>
      </p:sp>
      <p:sp>
        <p:nvSpPr>
          <p:cNvPr id="16" name="圆角矩形 15"/>
          <p:cNvSpPr/>
          <p:nvPr/>
        </p:nvSpPr>
        <p:spPr>
          <a:xfrm>
            <a:off x="9189085" y="2735580"/>
            <a:ext cx="151574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成都旅学院</a:t>
            </a:r>
          </a:p>
        </p:txBody>
      </p:sp>
      <p:sp>
        <p:nvSpPr>
          <p:cNvPr id="17" name="圆角矩形 16"/>
          <p:cNvSpPr/>
          <p:nvPr/>
        </p:nvSpPr>
        <p:spPr>
          <a:xfrm>
            <a:off x="9189085" y="3306445"/>
            <a:ext cx="151574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郑州旅学院</a:t>
            </a:r>
          </a:p>
        </p:txBody>
      </p:sp>
      <p:sp>
        <p:nvSpPr>
          <p:cNvPr id="18" name="圆角矩形 17"/>
          <p:cNvSpPr/>
          <p:nvPr/>
        </p:nvSpPr>
        <p:spPr>
          <a:xfrm>
            <a:off x="3552825" y="1793240"/>
            <a:ext cx="1566545" cy="5162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唯恩旅学院</a:t>
            </a:r>
          </a:p>
        </p:txBody>
      </p:sp>
      <p:cxnSp>
        <p:nvCxnSpPr>
          <p:cNvPr id="19" name="肘形连接符 18"/>
          <p:cNvCxnSpPr>
            <a:stCxn id="4" idx="3"/>
            <a:endCxn id="18" idx="1"/>
          </p:cNvCxnSpPr>
          <p:nvPr/>
        </p:nvCxnSpPr>
        <p:spPr>
          <a:xfrm flipV="1">
            <a:off x="2296160" y="2051685"/>
            <a:ext cx="1256665" cy="1718945"/>
          </a:xfrm>
          <a:prstGeom prst="bentConnector3">
            <a:avLst>
              <a:gd name="adj1" fmla="val 50025"/>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肘形连接符 19"/>
          <p:cNvCxnSpPr>
            <a:stCxn id="4" idx="3"/>
            <a:endCxn id="6" idx="1"/>
          </p:cNvCxnSpPr>
          <p:nvPr/>
        </p:nvCxnSpPr>
        <p:spPr>
          <a:xfrm>
            <a:off x="2296160" y="3770630"/>
            <a:ext cx="1256665" cy="974725"/>
          </a:xfrm>
          <a:prstGeom prst="bentConnector3">
            <a:avLst>
              <a:gd name="adj1" fmla="val 50025"/>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肘形连接符 20"/>
          <p:cNvCxnSpPr>
            <a:stCxn id="4" idx="3"/>
            <a:endCxn id="7" idx="1"/>
          </p:cNvCxnSpPr>
          <p:nvPr/>
        </p:nvCxnSpPr>
        <p:spPr>
          <a:xfrm>
            <a:off x="2296160" y="3770630"/>
            <a:ext cx="1256665" cy="2068830"/>
          </a:xfrm>
          <a:prstGeom prst="bentConnector3">
            <a:avLst>
              <a:gd name="adj1" fmla="val 50025"/>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2" name="肘形连接符 21"/>
          <p:cNvCxnSpPr>
            <a:endCxn id="5" idx="1"/>
          </p:cNvCxnSpPr>
          <p:nvPr/>
        </p:nvCxnSpPr>
        <p:spPr>
          <a:xfrm flipV="1">
            <a:off x="2311400" y="3678555"/>
            <a:ext cx="1241425" cy="76200"/>
          </a:xfrm>
          <a:prstGeom prst="bentConnector3">
            <a:avLst>
              <a:gd name="adj1" fmla="val 50026"/>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3" name="肘形连接符 22"/>
          <p:cNvCxnSpPr>
            <a:stCxn id="18" idx="3"/>
            <a:endCxn id="11" idx="1"/>
          </p:cNvCxnSpPr>
          <p:nvPr/>
        </p:nvCxnSpPr>
        <p:spPr>
          <a:xfrm flipV="1">
            <a:off x="5119370" y="743585"/>
            <a:ext cx="1348740" cy="1308100"/>
          </a:xfrm>
          <a:prstGeom prst="bentConnector3">
            <a:avLst>
              <a:gd name="adj1" fmla="val 50000"/>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肘形连接符 23"/>
          <p:cNvCxnSpPr>
            <a:endCxn id="10" idx="1"/>
          </p:cNvCxnSpPr>
          <p:nvPr/>
        </p:nvCxnSpPr>
        <p:spPr>
          <a:xfrm flipV="1">
            <a:off x="5155565" y="1457325"/>
            <a:ext cx="1313180" cy="596900"/>
          </a:xfrm>
          <a:prstGeom prst="bentConnector3">
            <a:avLst>
              <a:gd name="adj1" fmla="val 48597"/>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肘形连接符 24"/>
          <p:cNvCxnSpPr>
            <a:stCxn id="18" idx="3"/>
            <a:endCxn id="8" idx="1"/>
          </p:cNvCxnSpPr>
          <p:nvPr/>
        </p:nvCxnSpPr>
        <p:spPr>
          <a:xfrm>
            <a:off x="5119370" y="2051685"/>
            <a:ext cx="1350010" cy="821055"/>
          </a:xfrm>
          <a:prstGeom prst="bentConnector3">
            <a:avLst>
              <a:gd name="adj1" fmla="val 50000"/>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6" name="肘形连接符 25"/>
          <p:cNvCxnSpPr>
            <a:endCxn id="9" idx="1"/>
          </p:cNvCxnSpPr>
          <p:nvPr/>
        </p:nvCxnSpPr>
        <p:spPr>
          <a:xfrm>
            <a:off x="5155565" y="2054225"/>
            <a:ext cx="1313815" cy="114300"/>
          </a:xfrm>
          <a:prstGeom prst="bentConnector3">
            <a:avLst>
              <a:gd name="adj1" fmla="val 47849"/>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7" name="肘形连接符 26"/>
          <p:cNvCxnSpPr>
            <a:stCxn id="11" idx="3"/>
            <a:endCxn id="12" idx="1"/>
          </p:cNvCxnSpPr>
          <p:nvPr/>
        </p:nvCxnSpPr>
        <p:spPr>
          <a:xfrm flipV="1">
            <a:off x="7916545" y="710565"/>
            <a:ext cx="1272540" cy="33020"/>
          </a:xfrm>
          <a:prstGeom prst="bentConnector3">
            <a:avLst>
              <a:gd name="adj1" fmla="val 50000"/>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8" name="肘形连接符 27"/>
          <p:cNvCxnSpPr>
            <a:endCxn id="13" idx="1"/>
          </p:cNvCxnSpPr>
          <p:nvPr/>
        </p:nvCxnSpPr>
        <p:spPr>
          <a:xfrm>
            <a:off x="7917815" y="775335"/>
            <a:ext cx="1271270" cy="511175"/>
          </a:xfrm>
          <a:prstGeom prst="bentConnector3">
            <a:avLst>
              <a:gd name="adj1" fmla="val 50050"/>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a:off x="7931150" y="759460"/>
            <a:ext cx="1257935" cy="1053465"/>
          </a:xfrm>
          <a:prstGeom prst="bentConnector3">
            <a:avLst>
              <a:gd name="adj1" fmla="val 50025"/>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sp>
        <p:nvSpPr>
          <p:cNvPr id="30" name="圆角矩形 29"/>
          <p:cNvSpPr/>
          <p:nvPr/>
        </p:nvSpPr>
        <p:spPr>
          <a:xfrm>
            <a:off x="6435725" y="3458210"/>
            <a:ext cx="151574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北京商旅部</a:t>
            </a:r>
          </a:p>
        </p:txBody>
      </p:sp>
      <p:sp>
        <p:nvSpPr>
          <p:cNvPr id="31" name="圆角矩形 30"/>
          <p:cNvSpPr/>
          <p:nvPr/>
        </p:nvSpPr>
        <p:spPr>
          <a:xfrm>
            <a:off x="6469380" y="4486910"/>
            <a:ext cx="151701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北京订制部</a:t>
            </a:r>
          </a:p>
        </p:txBody>
      </p:sp>
      <p:sp>
        <p:nvSpPr>
          <p:cNvPr id="32" name="圆角矩形 31"/>
          <p:cNvSpPr/>
          <p:nvPr/>
        </p:nvSpPr>
        <p:spPr>
          <a:xfrm>
            <a:off x="6488430" y="5581015"/>
            <a:ext cx="2046605" cy="478155"/>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北京游学</a:t>
            </a:r>
            <a:r>
              <a:rPr lang="en-US" altLang="zh-CN">
                <a:latin typeface="黑体" panose="02010600030101010101" charset="-122"/>
                <a:ea typeface="黑体" panose="02010600030101010101" charset="-122"/>
              </a:rPr>
              <a:t>/</a:t>
            </a:r>
            <a:r>
              <a:rPr lang="zh-CN" altLang="en-US">
                <a:latin typeface="黑体" panose="02010600030101010101" charset="-122"/>
                <a:ea typeface="黑体" panose="02010600030101010101" charset="-122"/>
              </a:rPr>
              <a:t>留学部</a:t>
            </a:r>
          </a:p>
        </p:txBody>
      </p:sp>
      <p:cxnSp>
        <p:nvCxnSpPr>
          <p:cNvPr id="33" name="直接箭头连接符 32"/>
          <p:cNvCxnSpPr>
            <a:stCxn id="5" idx="3"/>
          </p:cNvCxnSpPr>
          <p:nvPr/>
        </p:nvCxnSpPr>
        <p:spPr>
          <a:xfrm flipV="1">
            <a:off x="5119370" y="3673475"/>
            <a:ext cx="1219835" cy="5080"/>
          </a:xfrm>
          <a:prstGeom prst="straightConnector1">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肘形连接符 44"/>
          <p:cNvCxnSpPr>
            <a:endCxn id="16" idx="1"/>
          </p:cNvCxnSpPr>
          <p:nvPr/>
        </p:nvCxnSpPr>
        <p:spPr>
          <a:xfrm rot="5400000" flipV="1">
            <a:off x="8289925" y="2075815"/>
            <a:ext cx="1165860" cy="631825"/>
          </a:xfrm>
          <a:prstGeom prst="bentConnector2">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肘形连接符 34"/>
          <p:cNvCxnSpPr>
            <a:endCxn id="17" idx="1"/>
          </p:cNvCxnSpPr>
          <p:nvPr/>
        </p:nvCxnSpPr>
        <p:spPr>
          <a:xfrm>
            <a:off x="8570595" y="2979420"/>
            <a:ext cx="618490" cy="566420"/>
          </a:xfrm>
          <a:prstGeom prst="bentConnector3">
            <a:avLst>
              <a:gd name="adj1" fmla="val -410"/>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6" name="肘形连接符 35"/>
          <p:cNvCxnSpPr>
            <a:endCxn id="15" idx="1"/>
          </p:cNvCxnSpPr>
          <p:nvPr/>
        </p:nvCxnSpPr>
        <p:spPr>
          <a:xfrm>
            <a:off x="8529955" y="1823085"/>
            <a:ext cx="659130" cy="579120"/>
          </a:xfrm>
          <a:prstGeom prst="bentConnector3">
            <a:avLst>
              <a:gd name="adj1" fmla="val 2023"/>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2188210" y="4486910"/>
            <a:ext cx="557530" cy="1352550"/>
          </a:xfrm>
          <a:prstGeom prst="roundRect">
            <a:avLst/>
          </a:prstGeom>
          <a:solidFill>
            <a:schemeClr val="bg1">
              <a:lumMod val="6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黑体" panose="02010600030101010101" charset="-122"/>
                <a:ea typeface="黑体" panose="02010600030101010101" charset="-122"/>
              </a:rPr>
              <a:t>总裁办</a:t>
            </a:r>
          </a:p>
        </p:txBody>
      </p:sp>
      <p:cxnSp>
        <p:nvCxnSpPr>
          <p:cNvPr id="38" name="肘形连接符 37"/>
          <p:cNvCxnSpPr>
            <a:endCxn id="37" idx="0"/>
          </p:cNvCxnSpPr>
          <p:nvPr/>
        </p:nvCxnSpPr>
        <p:spPr>
          <a:xfrm rot="5400000" flipV="1">
            <a:off x="2029460" y="4049395"/>
            <a:ext cx="718185" cy="156210"/>
          </a:xfrm>
          <a:prstGeom prst="bentConnector3">
            <a:avLst>
              <a:gd name="adj1" fmla="val 44"/>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sp>
        <p:nvSpPr>
          <p:cNvPr id="39" name="圆角矩形 38"/>
          <p:cNvSpPr/>
          <p:nvPr/>
        </p:nvSpPr>
        <p:spPr>
          <a:xfrm>
            <a:off x="586105" y="429895"/>
            <a:ext cx="2966720" cy="694055"/>
          </a:xfrm>
          <a:prstGeom prst="roundRect">
            <a:avLst/>
          </a:prstGeom>
          <a:solidFill>
            <a:schemeClr val="bg1">
              <a:lumMod val="65000"/>
            </a:schemeClr>
          </a:solidFill>
          <a:ln>
            <a:solidFill>
              <a:schemeClr val="tx1">
                <a:lumMod val="65000"/>
                <a:lumOff val="3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b="1">
                <a:latin typeface="黑体" panose="02010600030101010101" charset="-122"/>
                <a:ea typeface="黑体" panose="02010600030101010101" charset="-122"/>
              </a:rPr>
              <a:t>唯恩旅游组织架构</a:t>
            </a:r>
          </a:p>
        </p:txBody>
      </p:sp>
      <p:cxnSp>
        <p:nvCxnSpPr>
          <p:cNvPr id="40" name="直接箭头连接符 39"/>
          <p:cNvCxnSpPr/>
          <p:nvPr/>
        </p:nvCxnSpPr>
        <p:spPr>
          <a:xfrm flipV="1">
            <a:off x="5162550" y="4747260"/>
            <a:ext cx="1219835" cy="5080"/>
          </a:xfrm>
          <a:prstGeom prst="straightConnector1">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1" name="直接箭头连接符 40"/>
          <p:cNvCxnSpPr/>
          <p:nvPr/>
        </p:nvCxnSpPr>
        <p:spPr>
          <a:xfrm flipV="1">
            <a:off x="5156835" y="5788025"/>
            <a:ext cx="1219835" cy="5080"/>
          </a:xfrm>
          <a:prstGeom prst="straightConnector1">
            <a:avLst/>
          </a:prstGeom>
          <a:ln>
            <a:solidFill>
              <a:schemeClr val="tx1">
                <a:lumMod val="65000"/>
                <a:lumOff val="3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Desktop\tv-16x9\1-02.jpg"/>
          <p:cNvPicPr>
            <a:picLocks noChangeAspect="1" noChangeArrowheads="1"/>
          </p:cNvPicPr>
          <p:nvPr/>
        </p:nvPicPr>
        <p:blipFill>
          <a:blip r:embed="rId3" cstate="print"/>
          <a:srcRect/>
          <a:stretch>
            <a:fillRect/>
          </a:stretch>
        </p:blipFill>
        <p:spPr bwMode="auto">
          <a:xfrm>
            <a:off x="-3138" y="-1587"/>
            <a:ext cx="12196690" cy="6859588"/>
          </a:xfrm>
          <a:prstGeom prst="rect">
            <a:avLst/>
          </a:prstGeom>
          <a:noFill/>
        </p:spPr>
      </p:pic>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dmin\Desktop\tv-16x9\1-03.jpg"/>
          <p:cNvPicPr>
            <a:picLocks noChangeAspect="1" noChangeArrowheads="1"/>
          </p:cNvPicPr>
          <p:nvPr/>
        </p:nvPicPr>
        <p:blipFill>
          <a:blip r:embed="rId3" cstate="print"/>
          <a:srcRect/>
          <a:stretch>
            <a:fillRect/>
          </a:stretch>
        </p:blipFill>
        <p:spPr bwMode="auto">
          <a:xfrm>
            <a:off x="-3138" y="-1587"/>
            <a:ext cx="12196690" cy="6859588"/>
          </a:xfrm>
          <a:prstGeom prst="rect">
            <a:avLst/>
          </a:prstGeom>
          <a:noFill/>
        </p:spPr>
      </p:pic>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dmin\Desktop\tv-16x9\1-04.jpg"/>
          <p:cNvPicPr>
            <a:picLocks noChangeAspect="1" noChangeArrowheads="1"/>
          </p:cNvPicPr>
          <p:nvPr/>
        </p:nvPicPr>
        <p:blipFill>
          <a:blip r:embed="rId3" cstate="print"/>
          <a:srcRect/>
          <a:stretch>
            <a:fillRect/>
          </a:stretch>
        </p:blipFill>
        <p:spPr bwMode="auto">
          <a:xfrm>
            <a:off x="-3138" y="-1587"/>
            <a:ext cx="12196690" cy="6859588"/>
          </a:xfrm>
          <a:prstGeom prst="rect">
            <a:avLst/>
          </a:prstGeom>
          <a:noFill/>
        </p:spPr>
      </p:pic>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dmin\Desktop\tv-16x9\1-05.jpg"/>
          <p:cNvPicPr>
            <a:picLocks noChangeAspect="1" noChangeArrowheads="1"/>
          </p:cNvPicPr>
          <p:nvPr/>
        </p:nvPicPr>
        <p:blipFill>
          <a:blip r:embed="rId3" cstate="print"/>
          <a:srcRect/>
          <a:stretch>
            <a:fillRect/>
          </a:stretch>
        </p:blipFill>
        <p:spPr bwMode="auto">
          <a:xfrm>
            <a:off x="-3138" y="-1587"/>
            <a:ext cx="12196690" cy="6859588"/>
          </a:xfrm>
          <a:prstGeom prst="rect">
            <a:avLst/>
          </a:prstGeom>
          <a:noFill/>
        </p:spPr>
      </p:pic>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dmin\Desktop\tv-16x9\1-06.jpg"/>
          <p:cNvPicPr>
            <a:picLocks noChangeAspect="1" noChangeArrowheads="1"/>
          </p:cNvPicPr>
          <p:nvPr/>
        </p:nvPicPr>
        <p:blipFill>
          <a:blip r:embed="rId3" cstate="print"/>
          <a:srcRect/>
          <a:stretch>
            <a:fillRect/>
          </a:stretch>
        </p:blipFill>
        <p:spPr bwMode="auto">
          <a:xfrm>
            <a:off x="-1587" y="-715"/>
            <a:ext cx="12193588" cy="6857844"/>
          </a:xfrm>
          <a:prstGeom prst="rect">
            <a:avLst/>
          </a:prstGeom>
          <a:noFill/>
        </p:spPr>
      </p:pic>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dmin\Desktop\tv-16x9\1-07.jpg"/>
          <p:cNvPicPr>
            <a:picLocks noChangeAspect="1" noChangeArrowheads="1"/>
          </p:cNvPicPr>
          <p:nvPr/>
        </p:nvPicPr>
        <p:blipFill>
          <a:blip r:embed="rId3" cstate="print"/>
          <a:srcRect/>
          <a:stretch>
            <a:fillRect/>
          </a:stretch>
        </p:blipFill>
        <p:spPr bwMode="auto">
          <a:xfrm>
            <a:off x="-3138" y="-1587"/>
            <a:ext cx="12196690" cy="6859588"/>
          </a:xfrm>
          <a:prstGeom prst="rect">
            <a:avLst/>
          </a:prstGeom>
          <a:noFill/>
        </p:spPr>
      </p:pic>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admin\Desktop\tv-16x9\1-08.jpg"/>
          <p:cNvPicPr>
            <a:picLocks noChangeAspect="1" noChangeArrowheads="1"/>
          </p:cNvPicPr>
          <p:nvPr/>
        </p:nvPicPr>
        <p:blipFill>
          <a:blip r:embed="rId3" cstate="print"/>
          <a:srcRect/>
          <a:stretch>
            <a:fillRect/>
          </a:stretch>
        </p:blipFill>
        <p:spPr bwMode="auto">
          <a:xfrm>
            <a:off x="-3138" y="-1587"/>
            <a:ext cx="12196690" cy="6859588"/>
          </a:xfrm>
          <a:prstGeom prst="rect">
            <a:avLst/>
          </a:prstGeom>
          <a:noFill/>
        </p:spPr>
      </p:pic>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1421" y="936979"/>
            <a:ext cx="9731021" cy="4893647"/>
          </a:xfrm>
          <a:prstGeom prst="rect">
            <a:avLst/>
          </a:prstGeom>
          <a:noFill/>
        </p:spPr>
        <p:txBody>
          <a:bodyPr wrap="square" rtlCol="0">
            <a:spAutoFit/>
          </a:bodyPr>
          <a:lstStyle/>
          <a:p>
            <a:pPr>
              <a:lnSpc>
                <a:spcPct val="150000"/>
              </a:lnSpc>
            </a:pPr>
            <a:r>
              <a:rPr lang="zh-CN" altLang="zh-CN" sz="1600" b="1" dirty="0" smtClean="0">
                <a:latin typeface="微软雅黑" pitchFamily="34" charset="-122"/>
                <a:ea typeface="微软雅黑" pitchFamily="34" charset="-122"/>
              </a:rPr>
              <a:t>旅学顾问实习生</a:t>
            </a:r>
            <a:endParaRPr lang="en-US" altLang="zh-CN" sz="1600" b="1" dirty="0" smtClean="0">
              <a:latin typeface="微软雅黑" pitchFamily="34" charset="-122"/>
              <a:ea typeface="微软雅黑" pitchFamily="34" charset="-122"/>
            </a:endParaRPr>
          </a:p>
          <a:p>
            <a:pPr>
              <a:lnSpc>
                <a:spcPct val="150000"/>
              </a:lnSpc>
            </a:pPr>
            <a:r>
              <a:rPr lang="zh-CN" altLang="en-US" sz="1600" b="1" dirty="0" smtClean="0">
                <a:latin typeface="微软雅黑" pitchFamily="34" charset="-122"/>
                <a:ea typeface="微软雅黑" pitchFamily="34" charset="-122"/>
              </a:rPr>
              <a:t>培养方向</a:t>
            </a:r>
            <a:endParaRPr lang="zh-CN" altLang="zh-CN" sz="1600" dirty="0" smtClean="0">
              <a:latin typeface="微软雅黑" pitchFamily="34" charset="-122"/>
              <a:ea typeface="微软雅黑" pitchFamily="34" charset="-122"/>
            </a:endParaRPr>
          </a:p>
          <a:p>
            <a:pPr>
              <a:lnSpc>
                <a:spcPct val="150000"/>
              </a:lnSpc>
            </a:pPr>
            <a:r>
              <a:rPr lang="zh-CN" altLang="en-US" sz="1600" b="1" dirty="0" smtClean="0">
                <a:latin typeface="微软雅黑" pitchFamily="34" charset="-122"/>
                <a:ea typeface="微软雅黑" pitchFamily="34" charset="-122"/>
              </a:rPr>
              <a:t>旅学</a:t>
            </a:r>
            <a:r>
              <a:rPr lang="zh-CN" altLang="zh-CN" sz="1600" b="1" dirty="0" smtClean="0">
                <a:latin typeface="微软雅黑" pitchFamily="34" charset="-122"/>
                <a:ea typeface="微软雅黑" pitchFamily="34" charset="-122"/>
              </a:rPr>
              <a:t>顾问是唯恩旅学院中，最先接触潜在客户的人</a:t>
            </a:r>
            <a:endParaRPr lang="zh-CN" altLang="zh-CN" sz="1600" dirty="0" smtClean="0">
              <a:latin typeface="微软雅黑" pitchFamily="34" charset="-122"/>
              <a:ea typeface="微软雅黑" pitchFamily="34" charset="-122"/>
            </a:endParaRPr>
          </a:p>
          <a:p>
            <a:pPr>
              <a:lnSpc>
                <a:spcPct val="150000"/>
              </a:lnSpc>
            </a:pPr>
            <a:r>
              <a:rPr lang="zh-CN" altLang="zh-CN" sz="1600" dirty="0" smtClean="0">
                <a:latin typeface="微软雅黑" pitchFamily="34" charset="-122"/>
                <a:ea typeface="微软雅黑" pitchFamily="34" charset="-122"/>
              </a:rPr>
              <a:t>课程顾问通过与客户建立良好的关系，协助客户根据其需求订制匹配的旅学课程与长期旅学计划，最终负责向客户销售旅学课程。尽管课程顾问关注销售结果，但是为了给客户带来更匹配的旅学收获与体验，课程顾问对旅游行业及唯恩旅学院课程需要有很好的理解与掌控能力</a:t>
            </a:r>
            <a:r>
              <a:rPr lang="zh-CN" altLang="zh-CN" sz="1600" dirty="0" smtClean="0"/>
              <a:t>。</a:t>
            </a:r>
            <a:endParaRPr lang="en-US" altLang="zh-CN" sz="1600" dirty="0" smtClean="0"/>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工作职责：</a:t>
            </a:r>
            <a:endParaRPr lang="zh-CN" altLang="zh-CN" sz="1600" dirty="0" smtClean="0">
              <a:latin typeface="微软雅黑" pitchFamily="34" charset="-122"/>
              <a:ea typeface="微软雅黑" pitchFamily="34" charset="-122"/>
            </a:endParaRPr>
          </a:p>
          <a:p>
            <a:pPr lvl="0">
              <a:lnSpc>
                <a:spcPct val="150000"/>
              </a:lnSpc>
            </a:pPr>
            <a:r>
              <a:rPr lang="zh-CN" altLang="zh-CN" sz="1600" dirty="0" smtClean="0">
                <a:latin typeface="微软雅黑" pitchFamily="34" charset="-122"/>
                <a:ea typeface="微软雅黑" pitchFamily="34" charset="-122"/>
              </a:rPr>
              <a:t>唯恩旅学院的各类课程推广；企业家客户或企业客户的多种渠道开发；</a:t>
            </a:r>
          </a:p>
          <a:p>
            <a:pPr lvl="0">
              <a:lnSpc>
                <a:spcPct val="150000"/>
              </a:lnSpc>
            </a:pPr>
            <a:r>
              <a:rPr lang="zh-CN" altLang="zh-CN" sz="1600" dirty="0" smtClean="0">
                <a:latin typeface="微软雅黑" pitchFamily="34" charset="-122"/>
                <a:ea typeface="微软雅黑" pitchFamily="34" charset="-122"/>
              </a:rPr>
              <a:t>与目标客户单点沟通强，探讨课程计划，为其订制相应的旅学课程；</a:t>
            </a:r>
          </a:p>
          <a:p>
            <a:pPr lvl="0">
              <a:lnSpc>
                <a:spcPct val="150000"/>
              </a:lnSpc>
            </a:pPr>
            <a:r>
              <a:rPr lang="zh-CN" altLang="zh-CN" sz="1600" dirty="0" smtClean="0">
                <a:latin typeface="微软雅黑" pitchFamily="34" charset="-122"/>
                <a:ea typeface="微软雅黑" pitchFamily="34" charset="-122"/>
              </a:rPr>
              <a:t>敏锐捕捉客户旅学需求，反向推动课程产品策划的创新；</a:t>
            </a:r>
          </a:p>
          <a:p>
            <a:pPr lvl="0">
              <a:lnSpc>
                <a:spcPct val="150000"/>
              </a:lnSpc>
            </a:pPr>
            <a:r>
              <a:rPr lang="zh-CN" altLang="zh-CN" sz="1600" dirty="0" smtClean="0">
                <a:latin typeface="微软雅黑" pitchFamily="34" charset="-122"/>
                <a:ea typeface="微软雅黑" pitchFamily="34" charset="-122"/>
              </a:rPr>
              <a:t>定期与客户进行沟通，建立良好的长期合作关系；</a:t>
            </a:r>
          </a:p>
          <a:p>
            <a:pPr lvl="0">
              <a:lnSpc>
                <a:spcPct val="150000"/>
              </a:lnSpc>
            </a:pPr>
            <a:r>
              <a:rPr lang="zh-CN" altLang="zh-CN" sz="1600" dirty="0" smtClean="0">
                <a:latin typeface="微软雅黑" pitchFamily="34" charset="-122"/>
                <a:ea typeface="微软雅黑" pitchFamily="34" charset="-122"/>
              </a:rPr>
              <a:t>完成既定课程销售任务，负责入学文件签署</a:t>
            </a:r>
            <a:r>
              <a:rPr lang="zh-CN" altLang="zh-CN" sz="1600" dirty="0" smtClean="0"/>
              <a:t>。</a:t>
            </a:r>
          </a:p>
        </p:txBody>
      </p:sp>
      <p:sp>
        <p:nvSpPr>
          <p:cNvPr id="3" name="TextBox 2"/>
          <p:cNvSpPr txBox="1"/>
          <p:nvPr/>
        </p:nvSpPr>
        <p:spPr>
          <a:xfrm>
            <a:off x="508000" y="304800"/>
            <a:ext cx="1174044" cy="1015663"/>
          </a:xfrm>
          <a:prstGeom prst="rect">
            <a:avLst/>
          </a:prstGeom>
          <a:noFill/>
        </p:spPr>
        <p:txBody>
          <a:bodyPr wrap="square" rtlCol="0">
            <a:spAutoFit/>
          </a:bodyPr>
          <a:lstStyle/>
          <a:p>
            <a:r>
              <a:rPr lang="zh-CN" altLang="en-US" sz="6000" dirty="0" smtClean="0">
                <a:solidFill>
                  <a:srgbClr val="FF0000"/>
                </a:solidFill>
                <a:latin typeface="微软雅黑" pitchFamily="34" charset="-122"/>
                <a:ea typeface="微软雅黑" pitchFamily="34" charset="-122"/>
              </a:rPr>
              <a:t>聘</a:t>
            </a:r>
            <a:endParaRPr lang="zh-CN" altLang="en-US" sz="6000" dirty="0">
              <a:solidFill>
                <a:srgbClr val="FF0000"/>
              </a:solidFill>
              <a:latin typeface="微软雅黑" pitchFamily="34" charset="-122"/>
              <a:ea typeface="微软雅黑" pitchFamily="34" charset="-122"/>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1421" y="936979"/>
            <a:ext cx="9731021" cy="5816977"/>
          </a:xfrm>
          <a:prstGeom prst="rect">
            <a:avLst/>
          </a:prstGeom>
          <a:noFill/>
        </p:spPr>
        <p:txBody>
          <a:bodyPr wrap="square" rtlCol="0">
            <a:spAutoFit/>
          </a:bodyPr>
          <a:lstStyle/>
          <a:p>
            <a:pPr>
              <a:lnSpc>
                <a:spcPct val="150000"/>
              </a:lnSpc>
            </a:pPr>
            <a:r>
              <a:rPr lang="zh-CN" altLang="zh-CN" sz="1600" b="1" dirty="0" smtClean="0">
                <a:latin typeface="微软雅黑" pitchFamily="34" charset="-122"/>
                <a:ea typeface="微软雅黑" pitchFamily="34" charset="-122"/>
              </a:rPr>
              <a:t>任职资格：</a:t>
            </a:r>
            <a:endParaRPr lang="zh-CN" altLang="zh-CN" sz="1600" dirty="0" smtClean="0">
              <a:latin typeface="微软雅黑" pitchFamily="34" charset="-122"/>
              <a:ea typeface="微软雅黑" pitchFamily="34" charset="-122"/>
            </a:endParaRPr>
          </a:p>
          <a:p>
            <a:pPr lvl="0">
              <a:lnSpc>
                <a:spcPct val="150000"/>
              </a:lnSpc>
            </a:pPr>
            <a:r>
              <a:rPr lang="zh-CN" altLang="zh-CN" sz="1600" dirty="0" smtClean="0">
                <a:latin typeface="微软雅黑" pitchFamily="34" charset="-122"/>
                <a:ea typeface="微软雅黑" pitchFamily="34" charset="-122"/>
              </a:rPr>
              <a:t>具备咨询公司、金融、企业家培训或相关市场背景优先；</a:t>
            </a:r>
          </a:p>
          <a:p>
            <a:pPr lvl="0">
              <a:lnSpc>
                <a:spcPct val="150000"/>
              </a:lnSpc>
            </a:pPr>
            <a:r>
              <a:rPr lang="zh-CN" altLang="zh-CN" sz="1600" dirty="0" smtClean="0">
                <a:latin typeface="微软雅黑" pitchFamily="34" charset="-122"/>
                <a:ea typeface="微软雅黑" pitchFamily="34" charset="-122"/>
              </a:rPr>
              <a:t>优秀的公关能力和客户关系精细化管理能力。</a:t>
            </a:r>
          </a:p>
          <a:p>
            <a:pPr lvl="0">
              <a:lnSpc>
                <a:spcPct val="150000"/>
              </a:lnSpc>
            </a:pPr>
            <a:r>
              <a:rPr lang="en-US" altLang="zh-CN" sz="1600" dirty="0" smtClean="0">
                <a:latin typeface="微软雅黑" pitchFamily="34" charset="-122"/>
                <a:ea typeface="微软雅黑" pitchFamily="34" charset="-122"/>
              </a:rPr>
              <a:t>18-35</a:t>
            </a:r>
            <a:r>
              <a:rPr lang="zh-CN" altLang="zh-CN" sz="1600" dirty="0" smtClean="0">
                <a:latin typeface="微软雅黑" pitchFamily="34" charset="-122"/>
                <a:ea typeface="微软雅黑" pitchFamily="34" charset="-122"/>
              </a:rPr>
              <a:t>岁，口齿清晰，普通话流利，语音富有感染力，性格外向；</a:t>
            </a:r>
          </a:p>
          <a:p>
            <a:pPr lvl="0">
              <a:lnSpc>
                <a:spcPct val="150000"/>
              </a:lnSpc>
            </a:pPr>
            <a:r>
              <a:rPr lang="zh-CN" altLang="zh-CN" sz="1600" dirty="0" smtClean="0">
                <a:latin typeface="微软雅黑" pitchFamily="34" charset="-122"/>
                <a:ea typeface="微软雅黑" pitchFamily="34" charset="-122"/>
              </a:rPr>
              <a:t>有死磕的精神，也有智慧的销售策略，更有强烈的赚钱欲望；</a:t>
            </a:r>
          </a:p>
          <a:p>
            <a:pPr lvl="0">
              <a:lnSpc>
                <a:spcPct val="150000"/>
              </a:lnSpc>
            </a:pPr>
            <a:r>
              <a:rPr lang="zh-CN" altLang="zh-CN" sz="1600" dirty="0" smtClean="0">
                <a:latin typeface="微软雅黑" pitchFamily="34" charset="-122"/>
                <a:ea typeface="微软雅黑" pitchFamily="34" charset="-122"/>
              </a:rPr>
              <a:t>性格坚韧，思维敏捷，具备良好的沟通和应变能力，具有良好的团队合作精神。</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任职收获：</a:t>
            </a:r>
            <a:endParaRPr lang="zh-CN" altLang="zh-CN" sz="1600" dirty="0" smtClean="0">
              <a:latin typeface="微软雅黑" pitchFamily="34" charset="-122"/>
              <a:ea typeface="微软雅黑" pitchFamily="34" charset="-122"/>
            </a:endParaRPr>
          </a:p>
          <a:p>
            <a:pPr>
              <a:lnSpc>
                <a:spcPct val="150000"/>
              </a:lnSpc>
            </a:pPr>
            <a:r>
              <a:rPr lang="zh-CN" altLang="zh-CN" sz="1600" dirty="0" smtClean="0">
                <a:latin typeface="微软雅黑" pitchFamily="34" charset="-122"/>
                <a:ea typeface="微软雅黑" pitchFamily="34" charset="-122"/>
              </a:rPr>
              <a:t>读万卷书</a:t>
            </a:r>
            <a:r>
              <a:rPr lang="en-US" altLang="zh-CN" sz="1600" dirty="0" smtClean="0">
                <a:latin typeface="微软雅黑" pitchFamily="34" charset="-122"/>
                <a:ea typeface="微软雅黑" pitchFamily="34" charset="-122"/>
              </a:rPr>
              <a:t>——</a:t>
            </a:r>
            <a:r>
              <a:rPr lang="zh-CN" altLang="zh-CN" sz="1600" dirty="0" smtClean="0">
                <a:latin typeface="微软雅黑" pitchFamily="34" charset="-122"/>
                <a:ea typeface="微软雅黑" pitchFamily="34" charset="-122"/>
              </a:rPr>
              <a:t>和管理、经济、金融、互联网、旅游等领域内顶尖专家深度学习、交流、工作的机会；</a:t>
            </a:r>
          </a:p>
          <a:p>
            <a:pPr>
              <a:lnSpc>
                <a:spcPct val="150000"/>
              </a:lnSpc>
            </a:pPr>
            <a:r>
              <a:rPr lang="zh-CN" altLang="zh-CN" sz="1600" dirty="0" smtClean="0">
                <a:latin typeface="微软雅黑" pitchFamily="34" charset="-122"/>
                <a:ea typeface="微软雅黑" pitchFamily="34" charset="-122"/>
              </a:rPr>
              <a:t>行万里路</a:t>
            </a:r>
            <a:r>
              <a:rPr lang="en-US" altLang="zh-CN" sz="1600" dirty="0" smtClean="0">
                <a:latin typeface="微软雅黑" pitchFamily="34" charset="-122"/>
                <a:ea typeface="微软雅黑" pitchFamily="34" charset="-122"/>
              </a:rPr>
              <a:t>——</a:t>
            </a:r>
            <a:r>
              <a:rPr lang="zh-CN" altLang="zh-CN" sz="1600" dirty="0" smtClean="0">
                <a:latin typeface="微软雅黑" pitchFamily="34" charset="-122"/>
                <a:ea typeface="微软雅黑" pitchFamily="34" charset="-122"/>
              </a:rPr>
              <a:t>和优秀的企业家学员们共同旅学，前往全球各地观摩、交流、学习的机会；</a:t>
            </a:r>
          </a:p>
          <a:p>
            <a:pPr>
              <a:lnSpc>
                <a:spcPct val="150000"/>
              </a:lnSpc>
            </a:pPr>
            <a:r>
              <a:rPr lang="zh-CN" altLang="zh-CN" sz="1600" dirty="0" smtClean="0">
                <a:latin typeface="微软雅黑" pitchFamily="34" charset="-122"/>
                <a:ea typeface="微软雅黑" pitchFamily="34" charset="-122"/>
              </a:rPr>
              <a:t>工作实践中不断增强个人能力和影响力，通过脚踏实地付出，收获职业生涯最大的成就感和人脉圈。</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薪酬待遇：</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年薪人民币</a:t>
            </a:r>
            <a:r>
              <a:rPr lang="en-US" altLang="zh-CN" sz="1600" b="1" dirty="0" smtClean="0">
                <a:latin typeface="微软雅黑" pitchFamily="34" charset="-122"/>
                <a:ea typeface="微软雅黑" pitchFamily="34" charset="-122"/>
              </a:rPr>
              <a:t>15</a:t>
            </a:r>
            <a:r>
              <a:rPr lang="zh-CN" altLang="zh-CN" sz="1600" b="1" dirty="0" smtClean="0">
                <a:latin typeface="微软雅黑" pitchFamily="34" charset="-122"/>
                <a:ea typeface="微软雅黑" pitchFamily="34" charset="-122"/>
              </a:rPr>
              <a:t>万元左右（基本薪资</a:t>
            </a:r>
            <a:r>
              <a:rPr lang="en-US" altLang="zh-CN" sz="1600" b="1" dirty="0" smtClean="0">
                <a:latin typeface="微软雅黑" pitchFamily="34" charset="-122"/>
                <a:ea typeface="微软雅黑" pitchFamily="34" charset="-122"/>
              </a:rPr>
              <a:t>+</a:t>
            </a:r>
            <a:r>
              <a:rPr lang="zh-CN" altLang="zh-CN" sz="1600" b="1" dirty="0" smtClean="0">
                <a:latin typeface="微软雅黑" pitchFamily="34" charset="-122"/>
                <a:ea typeface="微软雅黑" pitchFamily="34" charset="-122"/>
              </a:rPr>
              <a:t>考核薪资</a:t>
            </a:r>
            <a:r>
              <a:rPr lang="en-US" altLang="zh-CN" sz="1600" b="1" dirty="0" smtClean="0">
                <a:latin typeface="微软雅黑" pitchFamily="34" charset="-122"/>
                <a:ea typeface="微软雅黑" pitchFamily="34" charset="-122"/>
              </a:rPr>
              <a:t>+</a:t>
            </a:r>
            <a:r>
              <a:rPr lang="zh-CN" altLang="zh-CN" sz="1600" b="1" dirty="0" smtClean="0">
                <a:latin typeface="微软雅黑" pitchFamily="34" charset="-122"/>
                <a:ea typeface="微软雅黑" pitchFamily="34" charset="-122"/>
              </a:rPr>
              <a:t>课程销售奖金）</a:t>
            </a:r>
            <a:endParaRPr lang="zh-CN" altLang="zh-CN" sz="1600" dirty="0" smtClean="0">
              <a:latin typeface="微软雅黑" pitchFamily="34" charset="-122"/>
              <a:ea typeface="微软雅黑" pitchFamily="34" charset="-122"/>
            </a:endParaRPr>
          </a:p>
          <a:p>
            <a:pPr lvl="0">
              <a:lnSpc>
                <a:spcPct val="150000"/>
              </a:lnSpc>
            </a:pPr>
            <a:endParaRPr lang="zh-CN" altLang="zh-CN" sz="1600" dirty="0" smtClean="0">
              <a:latin typeface="微软雅黑" pitchFamily="34" charset="-122"/>
              <a:ea typeface="微软雅黑" pitchFamily="34" charset="-122"/>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1421" y="936979"/>
            <a:ext cx="9731021" cy="4893647"/>
          </a:xfrm>
          <a:prstGeom prst="rect">
            <a:avLst/>
          </a:prstGeom>
          <a:noFill/>
        </p:spPr>
        <p:txBody>
          <a:bodyPr wrap="square" rtlCol="0">
            <a:spAutoFit/>
          </a:bodyPr>
          <a:lstStyle/>
          <a:p>
            <a:pPr>
              <a:lnSpc>
                <a:spcPct val="150000"/>
              </a:lnSpc>
            </a:pPr>
            <a:r>
              <a:rPr lang="zh-CN" altLang="zh-CN" sz="1600" b="1" dirty="0" smtClean="0">
                <a:latin typeface="微软雅黑" pitchFamily="34" charset="-122"/>
                <a:ea typeface="微软雅黑" pitchFamily="34" charset="-122"/>
              </a:rPr>
              <a:t>班主任</a:t>
            </a:r>
            <a:r>
              <a:rPr lang="zh-CN" altLang="en-US" sz="1600" b="1" dirty="0" smtClean="0">
                <a:latin typeface="微软雅黑" pitchFamily="34" charset="-122"/>
                <a:ea typeface="微软雅黑" pitchFamily="34" charset="-122"/>
              </a:rPr>
              <a:t>助教</a:t>
            </a:r>
            <a:endParaRPr lang="en-US" altLang="zh-CN" sz="1600" b="1" dirty="0" smtClean="0">
              <a:latin typeface="微软雅黑" pitchFamily="34" charset="-122"/>
              <a:ea typeface="微软雅黑" pitchFamily="34" charset="-122"/>
            </a:endParaRPr>
          </a:p>
          <a:p>
            <a:pPr>
              <a:lnSpc>
                <a:spcPct val="150000"/>
              </a:lnSpc>
            </a:pPr>
            <a:r>
              <a:rPr lang="zh-CN" altLang="en-US" sz="1600" b="1" dirty="0" smtClean="0">
                <a:latin typeface="微软雅黑" pitchFamily="34" charset="-122"/>
                <a:ea typeface="微软雅黑" pitchFamily="34" charset="-122"/>
              </a:rPr>
              <a:t>培养方向</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班主任是旅学院教学活动的组织者，学员第二课堂的主要策划人</a:t>
            </a:r>
            <a:endParaRPr lang="zh-CN" altLang="zh-CN" sz="1600" dirty="0" smtClean="0">
              <a:latin typeface="微软雅黑" pitchFamily="34" charset="-122"/>
              <a:ea typeface="微软雅黑" pitchFamily="34" charset="-122"/>
            </a:endParaRPr>
          </a:p>
          <a:p>
            <a:pPr>
              <a:lnSpc>
                <a:spcPct val="150000"/>
              </a:lnSpc>
            </a:pPr>
            <a:r>
              <a:rPr lang="zh-CN" altLang="zh-CN" sz="1600" dirty="0" smtClean="0">
                <a:latin typeface="微软雅黑" pitchFamily="34" charset="-122"/>
                <a:ea typeface="微软雅黑" pitchFamily="34" charset="-122"/>
              </a:rPr>
              <a:t>班主任作为唯恩旅学院班级管理的主要负责人，以开展班级建设、塑造良好的班级文化，以学员获得优质的旅学体验为工作目的。同时，策划和组织各企业家学员的第二课堂，为企业学员提供优质课程服务、资源共享、信息咨询等增值服务工作。</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工作职责：</a:t>
            </a:r>
            <a:endParaRPr lang="zh-CN" altLang="zh-CN" sz="1600" dirty="0" smtClean="0">
              <a:latin typeface="微软雅黑" pitchFamily="34" charset="-122"/>
              <a:ea typeface="微软雅黑" pitchFamily="34" charset="-122"/>
            </a:endParaRPr>
          </a:p>
          <a:p>
            <a:pPr lvl="0">
              <a:lnSpc>
                <a:spcPct val="150000"/>
              </a:lnSpc>
            </a:pPr>
            <a:r>
              <a:rPr lang="zh-CN" altLang="zh-CN" sz="1600" dirty="0" smtClean="0">
                <a:latin typeface="微软雅黑" pitchFamily="34" charset="-122"/>
                <a:ea typeface="微软雅黑" pitchFamily="34" charset="-122"/>
              </a:rPr>
              <a:t>负责班级学员在旅学院的课程组织、学籍管理、教务支持等日常事务性工作； </a:t>
            </a:r>
          </a:p>
          <a:p>
            <a:pPr lvl="0">
              <a:lnSpc>
                <a:spcPct val="150000"/>
              </a:lnSpc>
            </a:pPr>
            <a:r>
              <a:rPr lang="zh-CN" altLang="zh-CN" sz="1600" dirty="0" smtClean="0">
                <a:latin typeface="微软雅黑" pitchFamily="34" charset="-122"/>
                <a:ea typeface="微软雅黑" pitchFamily="34" charset="-122"/>
              </a:rPr>
              <a:t>建设与发展班级文化，建立健全信息分享沟通平台，组织与协调高质量的班级活动；</a:t>
            </a:r>
          </a:p>
          <a:p>
            <a:pPr lvl="0">
              <a:lnSpc>
                <a:spcPct val="150000"/>
              </a:lnSpc>
            </a:pPr>
            <a:r>
              <a:rPr lang="zh-CN" altLang="zh-CN" sz="1600" dirty="0" smtClean="0">
                <a:latin typeface="微软雅黑" pitchFamily="34" charset="-122"/>
                <a:ea typeface="微软雅黑" pitchFamily="34" charset="-122"/>
              </a:rPr>
              <a:t>协助旅学部长及各地班主任进行授课准备与授课执行，协助开展旅学院相关的大型活动；</a:t>
            </a: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lvl="0">
              <a:lnSpc>
                <a:spcPct val="150000"/>
              </a:lnSpc>
            </a:pPr>
            <a:r>
              <a:rPr lang="zh-CN" altLang="zh-CN" sz="1600" dirty="0" smtClean="0">
                <a:latin typeface="微软雅黑" pitchFamily="34" charset="-122"/>
                <a:ea typeface="微软雅黑" pitchFamily="34" charset="-122"/>
              </a:rPr>
              <a:t>组织学员到国内外进行旅学、游学、商旅等课程的开展；</a:t>
            </a:r>
          </a:p>
          <a:p>
            <a:pPr lvl="0">
              <a:lnSpc>
                <a:spcPct val="150000"/>
              </a:lnSpc>
            </a:pPr>
            <a:r>
              <a:rPr lang="zh-CN" altLang="zh-CN" sz="1600" dirty="0" smtClean="0">
                <a:latin typeface="微软雅黑" pitchFamily="34" charset="-122"/>
                <a:ea typeface="微软雅黑" pitchFamily="34" charset="-122"/>
              </a:rPr>
              <a:t>维护学员信息，为旅学院其他课程推荐潜在生源。</a:t>
            </a:r>
            <a:endParaRPr lang="zh-CN" altLang="zh-CN" sz="1600" dirty="0">
              <a:latin typeface="微软雅黑" pitchFamily="34" charset="-122"/>
              <a:ea typeface="微软雅黑" pitchFamily="34" charset="-122"/>
            </a:endParaRPr>
          </a:p>
        </p:txBody>
      </p:sp>
      <p:sp>
        <p:nvSpPr>
          <p:cNvPr id="3" name="TextBox 2"/>
          <p:cNvSpPr txBox="1"/>
          <p:nvPr/>
        </p:nvSpPr>
        <p:spPr>
          <a:xfrm>
            <a:off x="508000" y="304800"/>
            <a:ext cx="1174044" cy="1015663"/>
          </a:xfrm>
          <a:prstGeom prst="rect">
            <a:avLst/>
          </a:prstGeom>
          <a:noFill/>
        </p:spPr>
        <p:txBody>
          <a:bodyPr wrap="square" rtlCol="0">
            <a:spAutoFit/>
          </a:bodyPr>
          <a:lstStyle/>
          <a:p>
            <a:r>
              <a:rPr lang="zh-CN" altLang="en-US" sz="6000" dirty="0" smtClean="0">
                <a:solidFill>
                  <a:srgbClr val="FF0000"/>
                </a:solidFill>
                <a:latin typeface="微软雅黑" pitchFamily="34" charset="-122"/>
                <a:ea typeface="微软雅黑" pitchFamily="34" charset="-122"/>
              </a:rPr>
              <a:t>聘</a:t>
            </a:r>
            <a:endParaRPr lang="zh-CN" altLang="en-US" sz="6000" dirty="0">
              <a:solidFill>
                <a:srgbClr val="FF0000"/>
              </a:solidFill>
              <a:latin typeface="微软雅黑" pitchFamily="34" charset="-122"/>
              <a:ea typeface="微软雅黑" pitchFamily="34" charset="-122"/>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1421" y="936979"/>
            <a:ext cx="9731021" cy="5588838"/>
          </a:xfrm>
          <a:prstGeom prst="rect">
            <a:avLst/>
          </a:prstGeom>
          <a:noFill/>
        </p:spPr>
        <p:txBody>
          <a:bodyPr wrap="square" rtlCol="0">
            <a:spAutoFit/>
          </a:bodyPr>
          <a:lstStyle/>
          <a:p>
            <a:pPr>
              <a:lnSpc>
                <a:spcPct val="150000"/>
              </a:lnSpc>
            </a:pPr>
            <a:r>
              <a:rPr lang="zh-CN" altLang="zh-CN" sz="1600" b="1" dirty="0" smtClean="0">
                <a:latin typeface="微软雅黑" pitchFamily="34" charset="-122"/>
                <a:ea typeface="微软雅黑" pitchFamily="34" charset="-122"/>
              </a:rPr>
              <a:t>任职资格：</a:t>
            </a:r>
            <a:endParaRPr lang="zh-CN" altLang="zh-CN" sz="1600" dirty="0" smtClean="0">
              <a:latin typeface="微软雅黑" pitchFamily="34" charset="-122"/>
              <a:ea typeface="微软雅黑" pitchFamily="34" charset="-122"/>
            </a:endParaRPr>
          </a:p>
          <a:p>
            <a:pPr lvl="0">
              <a:lnSpc>
                <a:spcPct val="150000"/>
              </a:lnSpc>
            </a:pPr>
            <a:r>
              <a:rPr lang="zh-CN" altLang="zh-CN" sz="1600" dirty="0" smtClean="0">
                <a:latin typeface="微软雅黑" pitchFamily="34" charset="-122"/>
                <a:ea typeface="微软雅黑" pitchFamily="34" charset="-122"/>
              </a:rPr>
              <a:t>过往从业经历涉及教育行业、旅游行业、大型会议或活动的组织等背景优先；</a:t>
            </a: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lvl="0">
              <a:lnSpc>
                <a:spcPct val="150000"/>
              </a:lnSpc>
            </a:pPr>
            <a:r>
              <a:rPr lang="zh-CN" altLang="zh-CN" sz="1600" dirty="0" smtClean="0">
                <a:latin typeface="微软雅黑" pitchFamily="34" charset="-122"/>
                <a:ea typeface="微软雅黑" pitchFamily="34" charset="-122"/>
              </a:rPr>
              <a:t>有优秀的活动策划、沟通能力和组织协调能力；</a:t>
            </a:r>
          </a:p>
          <a:p>
            <a:pPr lvl="0">
              <a:lnSpc>
                <a:spcPct val="150000"/>
              </a:lnSpc>
            </a:pPr>
            <a:r>
              <a:rPr lang="zh-CN" altLang="zh-CN" sz="1600" dirty="0" smtClean="0">
                <a:latin typeface="微软雅黑" pitchFamily="34" charset="-122"/>
                <a:ea typeface="微软雅黑" pitchFamily="34" charset="-122"/>
              </a:rPr>
              <a:t>形象气质佳、普通话标准、具亲和力、个人修养良好、做事认真细致；</a:t>
            </a:r>
          </a:p>
          <a:p>
            <a:pPr lvl="0">
              <a:lnSpc>
                <a:spcPct val="150000"/>
              </a:lnSpc>
            </a:pPr>
            <a:r>
              <a:rPr lang="zh-CN" altLang="zh-CN" sz="1600" dirty="0" smtClean="0">
                <a:latin typeface="微软雅黑" pitchFamily="34" charset="-122"/>
                <a:ea typeface="微软雅黑" pitchFamily="34" charset="-122"/>
              </a:rPr>
              <a:t>性格外向，亲和力强，乐于与陌生人沟通，有一定的危机处理能力；</a:t>
            </a:r>
          </a:p>
          <a:p>
            <a:pPr lvl="0">
              <a:lnSpc>
                <a:spcPct val="150000"/>
              </a:lnSpc>
            </a:pPr>
            <a:r>
              <a:rPr lang="zh-CN" altLang="zh-CN" sz="1600" dirty="0" smtClean="0">
                <a:latin typeface="微软雅黑" pitchFamily="34" charset="-122"/>
                <a:ea typeface="微软雅黑" pitchFamily="34" charset="-122"/>
              </a:rPr>
              <a:t>能熟练运用各种办公自动化软件。</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任职收获：</a:t>
            </a:r>
            <a:endParaRPr lang="zh-CN" altLang="zh-CN" sz="1600" dirty="0" smtClean="0">
              <a:latin typeface="微软雅黑" pitchFamily="34" charset="-122"/>
              <a:ea typeface="微软雅黑" pitchFamily="34" charset="-122"/>
            </a:endParaRPr>
          </a:p>
          <a:p>
            <a:pPr>
              <a:lnSpc>
                <a:spcPct val="150000"/>
              </a:lnSpc>
            </a:pPr>
            <a:r>
              <a:rPr lang="zh-CN" altLang="zh-CN" sz="1600" dirty="0" smtClean="0">
                <a:latin typeface="微软雅黑" pitchFamily="34" charset="-122"/>
                <a:ea typeface="微软雅黑" pitchFamily="34" charset="-122"/>
              </a:rPr>
              <a:t>读万卷书</a:t>
            </a:r>
            <a:r>
              <a:rPr lang="en-US" altLang="zh-CN" sz="1600" dirty="0" smtClean="0">
                <a:latin typeface="微软雅黑" pitchFamily="34" charset="-122"/>
                <a:ea typeface="微软雅黑" pitchFamily="34" charset="-122"/>
              </a:rPr>
              <a:t>——</a:t>
            </a:r>
            <a:r>
              <a:rPr lang="zh-CN" altLang="zh-CN" sz="1600" dirty="0" smtClean="0">
                <a:latin typeface="微软雅黑" pitchFamily="34" charset="-122"/>
                <a:ea typeface="微软雅黑" pitchFamily="34" charset="-122"/>
              </a:rPr>
              <a:t>和管理、经济、金融、互联网、旅游等领域内顶尖专家深度学习、交流、工作的机会；</a:t>
            </a:r>
          </a:p>
          <a:p>
            <a:pPr>
              <a:lnSpc>
                <a:spcPct val="150000"/>
              </a:lnSpc>
            </a:pPr>
            <a:r>
              <a:rPr lang="zh-CN" altLang="zh-CN" sz="1600" dirty="0" smtClean="0">
                <a:latin typeface="微软雅黑" pitchFamily="34" charset="-122"/>
                <a:ea typeface="微软雅黑" pitchFamily="34" charset="-122"/>
              </a:rPr>
              <a:t>行万里路</a:t>
            </a:r>
            <a:r>
              <a:rPr lang="en-US" altLang="zh-CN" sz="1600" dirty="0" smtClean="0">
                <a:latin typeface="微软雅黑" pitchFamily="34" charset="-122"/>
                <a:ea typeface="微软雅黑" pitchFamily="34" charset="-122"/>
              </a:rPr>
              <a:t>——</a:t>
            </a:r>
            <a:r>
              <a:rPr lang="zh-CN" altLang="zh-CN" sz="1600" dirty="0" smtClean="0">
                <a:latin typeface="微软雅黑" pitchFamily="34" charset="-122"/>
                <a:ea typeface="微软雅黑" pitchFamily="34" charset="-122"/>
              </a:rPr>
              <a:t>和优秀的企业家学员们共同旅学，前往全球各地观摩、交流、学习的机会；</a:t>
            </a:r>
          </a:p>
          <a:p>
            <a:pPr>
              <a:lnSpc>
                <a:spcPct val="150000"/>
              </a:lnSpc>
            </a:pPr>
            <a:r>
              <a:rPr lang="zh-CN" altLang="zh-CN" sz="1600" dirty="0" smtClean="0">
                <a:latin typeface="微软雅黑" pitchFamily="34" charset="-122"/>
                <a:ea typeface="微软雅黑" pitchFamily="34" charset="-122"/>
              </a:rPr>
              <a:t>工作实践中不断增强个人能力和影响力，通过脚踏实地付出，收获职业生涯最大的成就感和人脉圈。</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薪酬待遇：</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年薪人民币</a:t>
            </a:r>
            <a:r>
              <a:rPr lang="en-US" altLang="zh-CN" sz="1600" b="1" dirty="0" smtClean="0">
                <a:latin typeface="微软雅黑" pitchFamily="34" charset="-122"/>
                <a:ea typeface="微软雅黑" pitchFamily="34" charset="-122"/>
              </a:rPr>
              <a:t>10</a:t>
            </a:r>
            <a:r>
              <a:rPr lang="zh-CN" altLang="zh-CN" sz="1600" b="1" dirty="0" smtClean="0">
                <a:latin typeface="微软雅黑" pitchFamily="34" charset="-122"/>
                <a:ea typeface="微软雅黑" pitchFamily="34" charset="-122"/>
              </a:rPr>
              <a:t>万元左右（基本薪资</a:t>
            </a:r>
            <a:r>
              <a:rPr lang="en-US" altLang="zh-CN" sz="1600" b="1" dirty="0" smtClean="0">
                <a:latin typeface="微软雅黑" pitchFamily="34" charset="-122"/>
                <a:ea typeface="微软雅黑" pitchFamily="34" charset="-122"/>
              </a:rPr>
              <a:t>+</a:t>
            </a:r>
            <a:r>
              <a:rPr lang="zh-CN" altLang="zh-CN" sz="1600" b="1" dirty="0" smtClean="0">
                <a:latin typeface="微软雅黑" pitchFamily="34" charset="-122"/>
                <a:ea typeface="微软雅黑" pitchFamily="34" charset="-122"/>
              </a:rPr>
              <a:t>考核薪资</a:t>
            </a:r>
            <a:r>
              <a:rPr lang="en-US" altLang="zh-CN" sz="1600" b="1" dirty="0" smtClean="0">
                <a:latin typeface="微软雅黑" pitchFamily="34" charset="-122"/>
                <a:ea typeface="微软雅黑" pitchFamily="34" charset="-122"/>
              </a:rPr>
              <a:t>+</a:t>
            </a:r>
            <a:r>
              <a:rPr lang="zh-CN" altLang="zh-CN" sz="1600" b="1" dirty="0" smtClean="0">
                <a:latin typeface="微软雅黑" pitchFamily="34" charset="-122"/>
                <a:ea typeface="微软雅黑" pitchFamily="34" charset="-122"/>
              </a:rPr>
              <a:t>课程销售奖金）</a:t>
            </a:r>
            <a:endParaRPr lang="zh-CN" altLang="zh-CN" sz="1600" dirty="0" smtClean="0">
              <a:latin typeface="微软雅黑" pitchFamily="34" charset="-122"/>
              <a:ea typeface="微软雅黑" pitchFamily="34" charset="-122"/>
            </a:endParaRPr>
          </a:p>
          <a:p>
            <a:pPr lvl="0">
              <a:lnSpc>
                <a:spcPct val="150000"/>
              </a:lnSpc>
            </a:pPr>
            <a:endParaRPr lang="zh-CN" altLang="zh-CN" sz="1600" dirty="0" smtClean="0">
              <a:latin typeface="微软雅黑" pitchFamily="34" charset="-122"/>
              <a:ea typeface="微软雅黑" pitchFamily="34" charset="-122"/>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1421" y="936979"/>
            <a:ext cx="9731021" cy="4893647"/>
          </a:xfrm>
          <a:prstGeom prst="rect">
            <a:avLst/>
          </a:prstGeom>
          <a:noFill/>
        </p:spPr>
        <p:txBody>
          <a:bodyPr wrap="square" rtlCol="0">
            <a:spAutoFit/>
          </a:bodyPr>
          <a:lstStyle/>
          <a:p>
            <a:pPr>
              <a:lnSpc>
                <a:spcPct val="150000"/>
              </a:lnSpc>
            </a:pPr>
            <a:r>
              <a:rPr lang="zh-CN" altLang="zh-CN" sz="1600" b="1" dirty="0" smtClean="0">
                <a:latin typeface="微软雅黑" pitchFamily="34" charset="-122"/>
                <a:ea typeface="微软雅黑" pitchFamily="34" charset="-122"/>
              </a:rPr>
              <a:t>旅学部长 助理</a:t>
            </a:r>
            <a:endParaRPr lang="en-US" altLang="zh-CN" sz="1600" b="1" dirty="0" smtClean="0">
              <a:latin typeface="微软雅黑" pitchFamily="34" charset="-122"/>
              <a:ea typeface="微软雅黑" pitchFamily="34" charset="-122"/>
            </a:endParaRPr>
          </a:p>
          <a:p>
            <a:pPr>
              <a:lnSpc>
                <a:spcPct val="150000"/>
              </a:lnSpc>
            </a:pPr>
            <a:r>
              <a:rPr lang="zh-CN" altLang="en-US" sz="1600" b="1" dirty="0" smtClean="0">
                <a:latin typeface="微软雅黑" pitchFamily="34" charset="-122"/>
                <a:ea typeface="微软雅黑" pitchFamily="34" charset="-122"/>
              </a:rPr>
              <a:t>培养方向</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旅学部长是各地旅学院课程的设计者与组织授课的执行人。</a:t>
            </a:r>
            <a:endParaRPr lang="zh-CN" altLang="zh-CN" sz="1600" dirty="0" smtClean="0">
              <a:latin typeface="微软雅黑" pitchFamily="34" charset="-122"/>
              <a:ea typeface="微软雅黑" pitchFamily="34" charset="-122"/>
            </a:endParaRPr>
          </a:p>
          <a:p>
            <a:pPr>
              <a:lnSpc>
                <a:spcPct val="150000"/>
              </a:lnSpc>
            </a:pPr>
            <a:r>
              <a:rPr lang="zh-CN" altLang="zh-CN" sz="1600" dirty="0" smtClean="0">
                <a:latin typeface="微软雅黑" pitchFamily="34" charset="-122"/>
                <a:ea typeface="微软雅黑" pitchFamily="34" charset="-122"/>
              </a:rPr>
              <a:t>根据旅学院总院课程设计要求，主导各地旅学课程的设计开发、相关资源整合与授课组织执行。以学员获得优质的旅学体验为根本目的，同时了解学员需求与反馈，并上报总院产品研发团队，同时为各地销售团队提供课程方面的专业培训。</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工作职责：</a:t>
            </a:r>
            <a:endParaRPr lang="zh-CN" altLang="zh-CN" sz="1600" dirty="0" smtClean="0">
              <a:latin typeface="微软雅黑" pitchFamily="34" charset="-122"/>
              <a:ea typeface="微软雅黑" pitchFamily="34" charset="-122"/>
            </a:endParaRPr>
          </a:p>
          <a:p>
            <a:pPr lvl="0">
              <a:lnSpc>
                <a:spcPct val="150000"/>
              </a:lnSpc>
            </a:pPr>
            <a:r>
              <a:rPr lang="zh-CN" altLang="zh-CN" sz="1600" dirty="0" smtClean="0">
                <a:latin typeface="微软雅黑" pitchFamily="34" charset="-122"/>
                <a:ea typeface="微软雅黑" pitchFamily="34" charset="-122"/>
              </a:rPr>
              <a:t>各地旅学院课程相关的旅游资源、课程资源的采集、开发、管理与维护；</a:t>
            </a:r>
          </a:p>
          <a:p>
            <a:pPr lvl="0">
              <a:lnSpc>
                <a:spcPct val="150000"/>
              </a:lnSpc>
            </a:pPr>
            <a:r>
              <a:rPr lang="zh-CN" altLang="zh-CN" sz="1600" dirty="0" smtClean="0">
                <a:latin typeface="微软雅黑" pitchFamily="34" charset="-122"/>
                <a:ea typeface="微软雅黑" pitchFamily="34" charset="-122"/>
              </a:rPr>
              <a:t>各地旅学课程的设计、开发、行程编写、授课组织执行、报价精算、采购成本控制；</a:t>
            </a:r>
          </a:p>
          <a:p>
            <a:pPr lvl="0">
              <a:lnSpc>
                <a:spcPct val="150000"/>
              </a:lnSpc>
            </a:pPr>
            <a:r>
              <a:rPr lang="zh-CN" altLang="zh-CN" sz="1600" dirty="0" smtClean="0">
                <a:latin typeface="微软雅黑" pitchFamily="34" charset="-122"/>
                <a:ea typeface="微软雅黑" pitchFamily="34" charset="-122"/>
              </a:rPr>
              <a:t>负责当地课程的优质体验，处理在教学过程中遇到的各种问题，及突发事件的应急处理；</a:t>
            </a:r>
          </a:p>
          <a:p>
            <a:pPr lvl="0">
              <a:lnSpc>
                <a:spcPct val="150000"/>
              </a:lnSpc>
            </a:pPr>
            <a:r>
              <a:rPr lang="zh-CN" altLang="zh-CN" sz="1600" dirty="0" smtClean="0">
                <a:latin typeface="微软雅黑" pitchFamily="34" charset="-122"/>
                <a:ea typeface="微软雅黑" pitchFamily="34" charset="-122"/>
              </a:rPr>
              <a:t>深度理解企业家旅学需求，并不断进行旅学课程创新研究与实践；</a:t>
            </a:r>
          </a:p>
          <a:p>
            <a:pPr lvl="0">
              <a:lnSpc>
                <a:spcPct val="150000"/>
              </a:lnSpc>
            </a:pPr>
            <a:r>
              <a:rPr lang="zh-CN" altLang="zh-CN" sz="1600" dirty="0" smtClean="0">
                <a:latin typeface="微软雅黑" pitchFamily="34" charset="-122"/>
                <a:ea typeface="微软雅黑" pitchFamily="34" charset="-122"/>
              </a:rPr>
              <a:t>主导面向各地销售团队的相关课程培训。</a:t>
            </a:r>
            <a:endParaRPr lang="zh-CN" altLang="zh-CN" sz="1600" dirty="0">
              <a:latin typeface="微软雅黑" pitchFamily="34" charset="-122"/>
              <a:ea typeface="微软雅黑" pitchFamily="34" charset="-122"/>
            </a:endParaRPr>
          </a:p>
        </p:txBody>
      </p:sp>
      <p:sp>
        <p:nvSpPr>
          <p:cNvPr id="3" name="TextBox 2"/>
          <p:cNvSpPr txBox="1"/>
          <p:nvPr/>
        </p:nvSpPr>
        <p:spPr>
          <a:xfrm>
            <a:off x="508000" y="304800"/>
            <a:ext cx="1174044" cy="1015663"/>
          </a:xfrm>
          <a:prstGeom prst="rect">
            <a:avLst/>
          </a:prstGeom>
          <a:noFill/>
        </p:spPr>
        <p:txBody>
          <a:bodyPr wrap="square" rtlCol="0">
            <a:spAutoFit/>
          </a:bodyPr>
          <a:lstStyle/>
          <a:p>
            <a:r>
              <a:rPr lang="zh-CN" altLang="en-US" sz="6000" dirty="0" smtClean="0">
                <a:solidFill>
                  <a:srgbClr val="FF0000"/>
                </a:solidFill>
                <a:latin typeface="微软雅黑" pitchFamily="34" charset="-122"/>
                <a:ea typeface="微软雅黑" pitchFamily="34" charset="-122"/>
              </a:rPr>
              <a:t>聘</a:t>
            </a:r>
            <a:endParaRPr lang="zh-CN" altLang="en-US" sz="6000" dirty="0">
              <a:solidFill>
                <a:srgbClr val="FF0000"/>
              </a:solidFill>
              <a:latin typeface="微软雅黑" pitchFamily="34" charset="-122"/>
              <a:ea typeface="微软雅黑" pitchFamily="34" charset="-122"/>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1421" y="936979"/>
            <a:ext cx="9731021" cy="5632311"/>
          </a:xfrm>
          <a:prstGeom prst="rect">
            <a:avLst/>
          </a:prstGeom>
          <a:noFill/>
        </p:spPr>
        <p:txBody>
          <a:bodyPr wrap="square" rtlCol="0">
            <a:spAutoFit/>
          </a:bodyPr>
          <a:lstStyle/>
          <a:p>
            <a:pPr>
              <a:lnSpc>
                <a:spcPct val="150000"/>
              </a:lnSpc>
            </a:pPr>
            <a:r>
              <a:rPr lang="zh-CN" altLang="zh-CN" sz="1600" b="1" dirty="0" smtClean="0">
                <a:latin typeface="微软雅黑" pitchFamily="34" charset="-122"/>
                <a:ea typeface="微软雅黑" pitchFamily="34" charset="-122"/>
              </a:rPr>
              <a:t>任职资格：</a:t>
            </a:r>
            <a:endParaRPr lang="zh-CN" altLang="zh-CN" sz="1600" dirty="0" smtClean="0">
              <a:latin typeface="微软雅黑" pitchFamily="34" charset="-122"/>
              <a:ea typeface="微软雅黑" pitchFamily="34" charset="-122"/>
            </a:endParaRPr>
          </a:p>
          <a:p>
            <a:pPr lvl="0">
              <a:lnSpc>
                <a:spcPct val="150000"/>
              </a:lnSpc>
            </a:pPr>
            <a:r>
              <a:rPr lang="en-US" altLang="zh-CN" sz="1600" dirty="0" smtClean="0">
                <a:latin typeface="微软雅黑" pitchFamily="34" charset="-122"/>
                <a:ea typeface="微软雅黑" pitchFamily="34" charset="-122"/>
              </a:rPr>
              <a:t>2</a:t>
            </a:r>
            <a:r>
              <a:rPr lang="zh-CN" altLang="zh-CN" sz="1600" dirty="0" smtClean="0">
                <a:latin typeface="微软雅黑" pitchFamily="34" charset="-122"/>
                <a:ea typeface="微软雅黑" pitchFamily="34" charset="-122"/>
              </a:rPr>
              <a:t>年以上旅游行业从业经验，熟悉旅游市场的运行规律和操作程序；</a:t>
            </a:r>
          </a:p>
          <a:p>
            <a:pPr lvl="0">
              <a:lnSpc>
                <a:spcPct val="150000"/>
              </a:lnSpc>
            </a:pPr>
            <a:r>
              <a:rPr lang="zh-CN" altLang="zh-CN" sz="1600" dirty="0" smtClean="0">
                <a:latin typeface="微软雅黑" pitchFamily="34" charset="-122"/>
                <a:ea typeface="微软雅黑" pitchFamily="34" charset="-122"/>
              </a:rPr>
              <a:t>有企业家学习类相关工作经验、经历优先；</a:t>
            </a:r>
          </a:p>
          <a:p>
            <a:pPr lvl="0">
              <a:lnSpc>
                <a:spcPct val="150000"/>
              </a:lnSpc>
            </a:pPr>
            <a:r>
              <a:rPr lang="zh-CN" altLang="zh-CN" sz="1600" dirty="0" smtClean="0">
                <a:latin typeface="微软雅黑" pitchFamily="34" charset="-122"/>
                <a:ea typeface="微软雅黑" pitchFamily="34" charset="-122"/>
              </a:rPr>
              <a:t>丰富的当地旅游行业资源，有供应商合作经验和资源优先；</a:t>
            </a:r>
          </a:p>
          <a:p>
            <a:pPr lvl="0">
              <a:lnSpc>
                <a:spcPct val="150000"/>
              </a:lnSpc>
            </a:pPr>
            <a:r>
              <a:rPr lang="zh-CN" altLang="zh-CN" sz="1600" dirty="0" smtClean="0">
                <a:latin typeface="微软雅黑" pitchFamily="34" charset="-122"/>
                <a:ea typeface="微软雅黑" pitchFamily="34" charset="-122"/>
              </a:rPr>
              <a:t>较强的旅游产品</a:t>
            </a:r>
            <a:r>
              <a:rPr lang="en-US" altLang="zh-CN" sz="1600" dirty="0" smtClean="0">
                <a:latin typeface="微软雅黑" pitchFamily="34" charset="-122"/>
                <a:ea typeface="微软雅黑" pitchFamily="34" charset="-122"/>
              </a:rPr>
              <a:t>/</a:t>
            </a:r>
            <a:r>
              <a:rPr lang="zh-CN" altLang="zh-CN" sz="1600" dirty="0" smtClean="0">
                <a:latin typeface="微软雅黑" pitchFamily="34" charset="-122"/>
                <a:ea typeface="微软雅黑" pitchFamily="34" charset="-122"/>
              </a:rPr>
              <a:t>线路策划、分析和设计能力；</a:t>
            </a:r>
          </a:p>
          <a:p>
            <a:pPr lvl="0">
              <a:lnSpc>
                <a:spcPct val="150000"/>
              </a:lnSpc>
            </a:pPr>
            <a:r>
              <a:rPr lang="zh-CN" altLang="zh-CN" sz="1600" dirty="0" smtClean="0">
                <a:latin typeface="微软雅黑" pitchFamily="34" charset="-122"/>
                <a:ea typeface="微软雅黑" pitchFamily="34" charset="-122"/>
              </a:rPr>
              <a:t>良好的逻辑思维能力，专业的职业操守，较强的服务意识与处理突发事件能力；</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任职收获：</a:t>
            </a:r>
            <a:endParaRPr lang="zh-CN" altLang="zh-CN" sz="1600" dirty="0" smtClean="0">
              <a:latin typeface="微软雅黑" pitchFamily="34" charset="-122"/>
              <a:ea typeface="微软雅黑" pitchFamily="34" charset="-122"/>
            </a:endParaRPr>
          </a:p>
          <a:p>
            <a:pPr>
              <a:lnSpc>
                <a:spcPct val="150000"/>
              </a:lnSpc>
            </a:pPr>
            <a:r>
              <a:rPr lang="zh-CN" altLang="zh-CN" sz="1600" dirty="0" smtClean="0">
                <a:latin typeface="微软雅黑" pitchFamily="34" charset="-122"/>
                <a:ea typeface="微软雅黑" pitchFamily="34" charset="-122"/>
              </a:rPr>
              <a:t>读万卷书</a:t>
            </a:r>
            <a:r>
              <a:rPr lang="en-US" altLang="zh-CN" sz="1600" dirty="0" smtClean="0">
                <a:latin typeface="微软雅黑" pitchFamily="34" charset="-122"/>
                <a:ea typeface="微软雅黑" pitchFamily="34" charset="-122"/>
              </a:rPr>
              <a:t>——</a:t>
            </a:r>
            <a:r>
              <a:rPr lang="zh-CN" altLang="zh-CN" sz="1600" dirty="0" smtClean="0">
                <a:latin typeface="微软雅黑" pitchFamily="34" charset="-122"/>
                <a:ea typeface="微软雅黑" pitchFamily="34" charset="-122"/>
              </a:rPr>
              <a:t>和管理、经济、金融、互联网、旅游等领域内顶尖专家深度学习、交流、工作的机会；</a:t>
            </a:r>
          </a:p>
          <a:p>
            <a:pPr>
              <a:lnSpc>
                <a:spcPct val="150000"/>
              </a:lnSpc>
            </a:pPr>
            <a:r>
              <a:rPr lang="zh-CN" altLang="zh-CN" sz="1600" dirty="0" smtClean="0">
                <a:latin typeface="微软雅黑" pitchFamily="34" charset="-122"/>
                <a:ea typeface="微软雅黑" pitchFamily="34" charset="-122"/>
              </a:rPr>
              <a:t>行万里路</a:t>
            </a:r>
            <a:r>
              <a:rPr lang="en-US" altLang="zh-CN" sz="1600" dirty="0" smtClean="0">
                <a:latin typeface="微软雅黑" pitchFamily="34" charset="-122"/>
                <a:ea typeface="微软雅黑" pitchFamily="34" charset="-122"/>
              </a:rPr>
              <a:t>——</a:t>
            </a:r>
            <a:r>
              <a:rPr lang="zh-CN" altLang="zh-CN" sz="1600" dirty="0" smtClean="0">
                <a:latin typeface="微软雅黑" pitchFamily="34" charset="-122"/>
                <a:ea typeface="微软雅黑" pitchFamily="34" charset="-122"/>
              </a:rPr>
              <a:t>和优秀的企业家学员们共同旅学，前往全球各地观摩、交流、学习的机会；</a:t>
            </a:r>
          </a:p>
          <a:p>
            <a:pPr>
              <a:lnSpc>
                <a:spcPct val="150000"/>
              </a:lnSpc>
            </a:pPr>
            <a:r>
              <a:rPr lang="zh-CN" altLang="zh-CN" sz="1600" dirty="0" smtClean="0">
                <a:latin typeface="微软雅黑" pitchFamily="34" charset="-122"/>
                <a:ea typeface="微软雅黑" pitchFamily="34" charset="-122"/>
              </a:rPr>
              <a:t>工作实践中不断增强个人能力和影响力，通过脚踏实地付出，收获职业生涯最大的成就感和人脉圈。</a:t>
            </a:r>
          </a:p>
          <a:p>
            <a:pPr>
              <a:lnSpc>
                <a:spcPct val="150000"/>
              </a:lnSpc>
            </a:pPr>
            <a:r>
              <a:rPr lang="en-US" altLang="zh-CN" sz="1600" dirty="0" smtClean="0">
                <a:latin typeface="微软雅黑" pitchFamily="34" charset="-122"/>
                <a:ea typeface="微软雅黑" pitchFamily="34" charset="-122"/>
              </a:rPr>
              <a:t> </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薪酬待遇：</a:t>
            </a:r>
            <a:endParaRPr lang="zh-CN" altLang="zh-CN" sz="1600" dirty="0" smtClean="0">
              <a:latin typeface="微软雅黑" pitchFamily="34" charset="-122"/>
              <a:ea typeface="微软雅黑" pitchFamily="34" charset="-122"/>
            </a:endParaRPr>
          </a:p>
          <a:p>
            <a:pPr>
              <a:lnSpc>
                <a:spcPct val="150000"/>
              </a:lnSpc>
            </a:pPr>
            <a:r>
              <a:rPr lang="zh-CN" altLang="zh-CN" sz="1600" b="1" dirty="0" smtClean="0">
                <a:latin typeface="微软雅黑" pitchFamily="34" charset="-122"/>
                <a:ea typeface="微软雅黑" pitchFamily="34" charset="-122"/>
              </a:rPr>
              <a:t>年薪人民币</a:t>
            </a:r>
            <a:r>
              <a:rPr lang="en-US" altLang="zh-CN" sz="1600" b="1" dirty="0" smtClean="0">
                <a:latin typeface="微软雅黑" pitchFamily="34" charset="-122"/>
                <a:ea typeface="微软雅黑" pitchFamily="34" charset="-122"/>
              </a:rPr>
              <a:t>10</a:t>
            </a:r>
            <a:r>
              <a:rPr lang="zh-CN" altLang="zh-CN" sz="1600" b="1" dirty="0" smtClean="0">
                <a:latin typeface="微软雅黑" pitchFamily="34" charset="-122"/>
                <a:ea typeface="微软雅黑" pitchFamily="34" charset="-122"/>
              </a:rPr>
              <a:t>万元左右（基本薪资</a:t>
            </a:r>
            <a:r>
              <a:rPr lang="en-US" altLang="zh-CN" sz="1600" b="1" dirty="0" smtClean="0">
                <a:latin typeface="微软雅黑" pitchFamily="34" charset="-122"/>
                <a:ea typeface="微软雅黑" pitchFamily="34" charset="-122"/>
              </a:rPr>
              <a:t>+</a:t>
            </a:r>
            <a:r>
              <a:rPr lang="zh-CN" altLang="zh-CN" sz="1600" b="1" dirty="0" smtClean="0">
                <a:latin typeface="微软雅黑" pitchFamily="34" charset="-122"/>
                <a:ea typeface="微软雅黑" pitchFamily="34" charset="-122"/>
              </a:rPr>
              <a:t>考核薪资</a:t>
            </a:r>
            <a:r>
              <a:rPr lang="en-US" altLang="zh-CN" sz="1600" b="1" dirty="0" smtClean="0">
                <a:latin typeface="微软雅黑" pitchFamily="34" charset="-122"/>
                <a:ea typeface="微软雅黑" pitchFamily="34" charset="-122"/>
              </a:rPr>
              <a:t>+</a:t>
            </a:r>
            <a:r>
              <a:rPr lang="zh-CN" altLang="zh-CN" sz="1600" b="1" dirty="0" smtClean="0">
                <a:latin typeface="微软雅黑" pitchFamily="34" charset="-122"/>
                <a:ea typeface="微软雅黑" pitchFamily="34" charset="-122"/>
              </a:rPr>
              <a:t>课程销售奖金）</a:t>
            </a:r>
            <a:endParaRPr lang="zh-CN" altLang="zh-CN" sz="1600" dirty="0" smtClean="0">
              <a:latin typeface="微软雅黑" pitchFamily="34" charset="-122"/>
              <a:ea typeface="微软雅黑" pitchFamily="34" charset="-122"/>
            </a:endParaRPr>
          </a:p>
          <a:p>
            <a:pPr lvl="0">
              <a:lnSpc>
                <a:spcPct val="150000"/>
              </a:lnSpc>
            </a:pPr>
            <a:endParaRPr lang="zh-CN" altLang="zh-CN" sz="1600" dirty="0" smtClean="0">
              <a:latin typeface="微软雅黑" pitchFamily="34" charset="-122"/>
              <a:ea typeface="微软雅黑" pitchFamily="34" charset="-122"/>
            </a:endParaRP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4800" dirty="0" smtClean="0"/>
              <a:t>联系方式</a:t>
            </a:r>
            <a:r>
              <a:rPr lang="en-US" altLang="zh-CN" sz="4800" dirty="0"/>
              <a:t>:</a:t>
            </a:r>
            <a:endParaRPr lang="zh-CN" altLang="en-US" sz="4800" dirty="0"/>
          </a:p>
        </p:txBody>
      </p:sp>
      <p:sp>
        <p:nvSpPr>
          <p:cNvPr id="3" name="内容占位符 2"/>
          <p:cNvSpPr>
            <a:spLocks noGrp="1"/>
          </p:cNvSpPr>
          <p:nvPr>
            <p:ph idx="1"/>
          </p:nvPr>
        </p:nvSpPr>
        <p:spPr>
          <a:xfrm>
            <a:off x="1872342" y="2478766"/>
            <a:ext cx="7928429" cy="2586718"/>
          </a:xfrm>
        </p:spPr>
        <p:txBody>
          <a:bodyPr>
            <a:normAutofit/>
          </a:bodyPr>
          <a:lstStyle/>
          <a:p>
            <a:pPr>
              <a:lnSpc>
                <a:spcPct val="150000"/>
              </a:lnSpc>
            </a:pPr>
            <a:r>
              <a:rPr lang="zh-CN" altLang="en-US" sz="3200" b="1" dirty="0"/>
              <a:t>联系电话：</a:t>
            </a:r>
            <a:r>
              <a:rPr lang="en-US" altLang="zh-CN" sz="3200" b="1" dirty="0"/>
              <a:t>56109950/13811366327</a:t>
            </a:r>
          </a:p>
          <a:p>
            <a:pPr>
              <a:lnSpc>
                <a:spcPct val="150000"/>
              </a:lnSpc>
            </a:pPr>
            <a:r>
              <a:rPr lang="zh-CN" altLang="en-US" sz="3200" b="1" dirty="0"/>
              <a:t>企业邮箱：</a:t>
            </a:r>
            <a:r>
              <a:rPr lang="en-US" altLang="zh-CN" sz="3200" b="1" dirty="0"/>
              <a:t>yangmeng@vane.travel</a:t>
            </a:r>
            <a:endParaRPr lang="zh-CN" altLang="zh-CN" sz="3200" b="1"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1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1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1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1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1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ags/tag1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51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543</Words>
  <Application>Microsoft Office PowerPoint</Application>
  <PresentationFormat>自定义</PresentationFormat>
  <Paragraphs>103</Paragraphs>
  <Slides>17</Slides>
  <Notes>0</Notes>
  <HiddenSlides>0</HiddenSlides>
  <MMClips>0</MMClips>
  <ScaleCrop>false</ScaleCrop>
  <HeadingPairs>
    <vt:vector size="4" baseType="variant">
      <vt:variant>
        <vt:lpstr>主题</vt:lpstr>
      </vt:variant>
      <vt:variant>
        <vt:i4>1</vt:i4>
      </vt:variant>
      <vt:variant>
        <vt:lpstr>幻灯片标题</vt:lpstr>
      </vt:variant>
      <vt:variant>
        <vt:i4>17</vt:i4>
      </vt:variant>
    </vt:vector>
  </HeadingPairs>
  <TitlesOfParts>
    <vt:vector size="18" baseType="lpstr">
      <vt:lpstr>Office 主题​​</vt:lpstr>
      <vt:lpstr>唯恩旅学院招聘企宣0519</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联系方式:</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孙屹</dc:creator>
  <cp:lastModifiedBy>cici</cp:lastModifiedBy>
  <cp:revision>143</cp:revision>
  <dcterms:created xsi:type="dcterms:W3CDTF">2017-03-19T10:02:00Z</dcterms:created>
  <dcterms:modified xsi:type="dcterms:W3CDTF">2017-05-31T03:11:36Z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